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4" r:id="rId6"/>
    <p:sldId id="274" r:id="rId7"/>
    <p:sldId id="262" r:id="rId8"/>
    <p:sldId id="263" r:id="rId9"/>
    <p:sldId id="265" r:id="rId10"/>
    <p:sldId id="275" r:id="rId11"/>
    <p:sldId id="259" r:id="rId12"/>
    <p:sldId id="273" r:id="rId13"/>
    <p:sldId id="276" r:id="rId14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86480" y="3452947"/>
            <a:ext cx="11115038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181818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77479" y="3103272"/>
            <a:ext cx="6333040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5.png" /><Relationship Id="rId4" Type="http://schemas.openxmlformats.org/officeDocument/2006/relationships/image" Target="../media/image3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.jpeg" /><Relationship Id="rId4" Type="http://schemas.openxmlformats.org/officeDocument/2006/relationships/image" Target="../media/image9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 /><Relationship Id="rId3" Type="http://schemas.openxmlformats.org/officeDocument/2006/relationships/image" Target="../media/image12.svg" /><Relationship Id="rId7" Type="http://schemas.openxmlformats.org/officeDocument/2006/relationships/image" Target="../media/image16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3.jpeg" /><Relationship Id="rId4" Type="http://schemas.openxmlformats.org/officeDocument/2006/relationships/image" Target="../media/image19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3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20249" y="0"/>
            <a:ext cx="8639176" cy="10287000"/>
            <a:chOff x="9648302" y="0"/>
            <a:chExt cx="8639176" cy="11033760"/>
          </a:xfrm>
        </p:grpSpPr>
        <p:sp>
          <p:nvSpPr>
            <p:cNvPr id="3" name="object 3"/>
            <p:cNvSpPr/>
            <p:nvPr/>
          </p:nvSpPr>
          <p:spPr>
            <a:xfrm>
              <a:off x="9648302" y="1089660"/>
              <a:ext cx="8639175" cy="9944100"/>
            </a:xfrm>
            <a:custGeom>
              <a:avLst/>
              <a:gdLst/>
              <a:ahLst/>
              <a:cxnLst/>
              <a:rect l="l" t="t" r="r" b="b"/>
              <a:pathLst>
                <a:path w="8639175" h="10287000">
                  <a:moveTo>
                    <a:pt x="863917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8639174" y="0"/>
                  </a:lnTo>
                  <a:lnTo>
                    <a:pt x="8639174" y="10286999"/>
                  </a:lnTo>
                  <a:close/>
                </a:path>
              </a:pathLst>
            </a:custGeom>
            <a:solidFill>
              <a:srgbClr val="3D2E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8303" y="0"/>
              <a:ext cx="8639175" cy="74675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7614" y="2304590"/>
            <a:ext cx="7953898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uz-Cyrl-UZ" sz="8000" spc="355" dirty="0">
                <a:solidFill>
                  <a:srgbClr val="181818"/>
                </a:solidFill>
              </a:rPr>
              <a:t>М</a:t>
            </a:r>
            <a:r>
              <a:rPr lang="ru-RU" sz="8000" spc="355" dirty="0" err="1">
                <a:solidFill>
                  <a:srgbClr val="181818"/>
                </a:solidFill>
              </a:rPr>
              <a:t>ақсад</a:t>
            </a:r>
            <a:r>
              <a:rPr lang="ru-RU" sz="8000" spc="355" dirty="0">
                <a:solidFill>
                  <a:srgbClr val="181818"/>
                </a:solidFill>
              </a:rPr>
              <a:t> </a:t>
            </a:r>
            <a:r>
              <a:rPr lang="ru-RU" sz="8000" spc="355" dirty="0" err="1">
                <a:solidFill>
                  <a:srgbClr val="181818"/>
                </a:solidFill>
              </a:rPr>
              <a:t>қўйиш</a:t>
            </a:r>
            <a:r>
              <a:rPr lang="ru-RU" sz="8000" spc="355" dirty="0">
                <a:solidFill>
                  <a:srgbClr val="181818"/>
                </a:solidFill>
              </a:rPr>
              <a:t> </a:t>
            </a:r>
            <a:r>
              <a:rPr lang="ru-RU" sz="8000" spc="355" dirty="0" err="1">
                <a:solidFill>
                  <a:srgbClr val="181818"/>
                </a:solidFill>
              </a:rPr>
              <a:t>ва</a:t>
            </a:r>
            <a:r>
              <a:rPr lang="ru-RU" sz="8000" spc="355" dirty="0">
                <a:solidFill>
                  <a:srgbClr val="181818"/>
                </a:solidFill>
              </a:rPr>
              <a:t> </a:t>
            </a:r>
            <a:r>
              <a:rPr lang="ru-RU" sz="8000" spc="355" dirty="0" err="1">
                <a:solidFill>
                  <a:srgbClr val="181818"/>
                </a:solidFill>
              </a:rPr>
              <a:t>эришиш</a:t>
            </a:r>
            <a:r>
              <a:rPr lang="ru-RU" sz="8000" spc="355" dirty="0">
                <a:solidFill>
                  <a:srgbClr val="181818"/>
                </a:solidFill>
              </a:rPr>
              <a:t> </a:t>
            </a:r>
            <a:r>
              <a:rPr lang="ru-RU" sz="8000" spc="355" dirty="0" err="1">
                <a:solidFill>
                  <a:srgbClr val="181818"/>
                </a:solidFill>
              </a:rPr>
              <a:t>йўллари</a:t>
            </a:r>
            <a:endParaRPr sz="8000" spc="355" dirty="0">
              <a:solidFill>
                <a:srgbClr val="181818"/>
              </a:solidFill>
            </a:endParaRPr>
          </a:p>
        </p:txBody>
      </p:sp>
      <p:pic>
        <p:nvPicPr>
          <p:cNvPr id="1026" name="Picture 2" descr="Reach goal line icon concept sign outline Vector Image">
            <a:extLst>
              <a:ext uri="{FF2B5EF4-FFF2-40B4-BE49-F238E27FC236}">
                <a16:creationId xmlns:a16="http://schemas.microsoft.com/office/drawing/2014/main" id="{5E7BC1F0-3B10-4F40-89C5-8371DE885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7"/>
          <a:stretch/>
        </p:blipFill>
        <p:spPr bwMode="auto">
          <a:xfrm>
            <a:off x="6248400" y="3733799"/>
            <a:ext cx="3371848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F3A20D0A-7C79-4841-BC53-AF245EDA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26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oogle Shape;193;p19">
            <a:extLst>
              <a:ext uri="{FF2B5EF4-FFF2-40B4-BE49-F238E27FC236}">
                <a16:creationId xmlns:a16="http://schemas.microsoft.com/office/drawing/2014/main" id="{6D6B9A02-1C6D-4111-B414-4BB3B5AB3670}"/>
              </a:ext>
            </a:extLst>
          </p:cNvPr>
          <p:cNvGrpSpPr/>
          <p:nvPr/>
        </p:nvGrpSpPr>
        <p:grpSpPr>
          <a:xfrm>
            <a:off x="4181258" y="3312509"/>
            <a:ext cx="8086941" cy="5412391"/>
            <a:chOff x="4222906" y="3217185"/>
            <a:chExt cx="8086941" cy="5412391"/>
          </a:xfrm>
        </p:grpSpPr>
        <p:sp>
          <p:nvSpPr>
            <p:cNvPr id="24" name="Google Shape;194;p19">
              <a:extLst>
                <a:ext uri="{FF2B5EF4-FFF2-40B4-BE49-F238E27FC236}">
                  <a16:creationId xmlns:a16="http://schemas.microsoft.com/office/drawing/2014/main" id="{50EB2D87-A195-4308-A0D8-521C245EEE5C}"/>
                </a:ext>
              </a:extLst>
            </p:cNvPr>
            <p:cNvSpPr txBox="1"/>
            <p:nvPr/>
          </p:nvSpPr>
          <p:spPr>
            <a:xfrm>
              <a:off x="4222906" y="3217185"/>
              <a:ext cx="1190100" cy="216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rgbClr val="FFFFFF"/>
                </a:solidFill>
              </a:endParaRPr>
            </a:p>
          </p:txBody>
        </p:sp>
        <p:sp>
          <p:nvSpPr>
            <p:cNvPr id="25" name="Google Shape;195;p19">
              <a:extLst>
                <a:ext uri="{FF2B5EF4-FFF2-40B4-BE49-F238E27FC236}">
                  <a16:creationId xmlns:a16="http://schemas.microsoft.com/office/drawing/2014/main" id="{97DB2955-11F7-4926-BD80-942A6E2BD463}"/>
                </a:ext>
              </a:extLst>
            </p:cNvPr>
            <p:cNvSpPr txBox="1"/>
            <p:nvPr/>
          </p:nvSpPr>
          <p:spPr>
            <a:xfrm>
              <a:off x="10680758" y="8284518"/>
              <a:ext cx="1629089" cy="19265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dirty="0">
                  <a:solidFill>
                    <a:srgbClr val="FFFFFF"/>
                  </a:solidFill>
                </a:rPr>
                <a:t>2</a:t>
              </a:r>
              <a:r>
                <a:rPr lang="en-US" sz="2000" b="1" dirty="0">
                  <a:solidFill>
                    <a:srgbClr val="FFFFFF"/>
                  </a:solidFill>
                </a:rPr>
                <a:t>6</a:t>
              </a:r>
              <a:r>
                <a:rPr lang="ru" sz="2000" b="1" dirty="0">
                  <a:solidFill>
                    <a:srgbClr val="FFFFFF"/>
                  </a:solidFill>
                </a:rPr>
                <a:t>.03.2022</a:t>
              </a:r>
              <a:endParaRPr sz="2000" b="1" dirty="0">
                <a:solidFill>
                  <a:srgbClr val="FFFFFF"/>
                </a:solidFill>
              </a:endParaRPr>
            </a:p>
          </p:txBody>
        </p:sp>
        <p:pic>
          <p:nvPicPr>
            <p:cNvPr id="26" name="Google Shape;196;p19">
              <a:extLst>
                <a:ext uri="{FF2B5EF4-FFF2-40B4-BE49-F238E27FC236}">
                  <a16:creationId xmlns:a16="http://schemas.microsoft.com/office/drawing/2014/main" id="{9D55FEE1-89F3-42F1-A9D9-2CD9CDA7BAE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53633" y="8219492"/>
              <a:ext cx="427126" cy="4100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Рисунок 4">
            <a:extLst>
              <a:ext uri="{FF2B5EF4-FFF2-40B4-BE49-F238E27FC236}">
                <a16:creationId xmlns:a16="http://schemas.microsoft.com/office/drawing/2014/main" id="{FAA54A6D-9B67-4F08-8325-00A0DA99C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926" y="9612719"/>
            <a:ext cx="3616387" cy="693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29" name="Google Shape;65;p13">
            <a:extLst>
              <a:ext uri="{FF2B5EF4-FFF2-40B4-BE49-F238E27FC236}">
                <a16:creationId xmlns:a16="http://schemas.microsoft.com/office/drawing/2014/main" id="{4CF035B4-45B1-4A7B-96FC-3CB7F16D678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11985" y="8901873"/>
            <a:ext cx="443969" cy="3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62;p13">
            <a:extLst>
              <a:ext uri="{FF2B5EF4-FFF2-40B4-BE49-F238E27FC236}">
                <a16:creationId xmlns:a16="http://schemas.microsoft.com/office/drawing/2014/main" id="{26D0BE30-C1D2-4208-BC13-098327F0F5B0}"/>
              </a:ext>
            </a:extLst>
          </p:cNvPr>
          <p:cNvSpPr txBox="1"/>
          <p:nvPr/>
        </p:nvSpPr>
        <p:spPr>
          <a:xfrm>
            <a:off x="10736081" y="8961818"/>
            <a:ext cx="1826130" cy="3713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БЕГИМКУЛОВ </a:t>
            </a:r>
            <a:r>
              <a:rPr lang="uz-Cyrl-UZ" sz="20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И</a:t>
            </a:r>
            <a:r>
              <a:rPr lang="ru" sz="2000" b="1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.А</a:t>
            </a:r>
            <a:endParaRPr sz="2000" b="1" dirty="0">
              <a:solidFill>
                <a:srgbClr val="FFFFFF"/>
              </a:solidFill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5"/>
            <a:ext cx="1533525" cy="1447800"/>
          </a:xfrm>
          <a:custGeom>
            <a:avLst/>
            <a:gdLst/>
            <a:ahLst/>
            <a:cxnLst/>
            <a:rect l="l" t="t" r="r" b="b"/>
            <a:pathLst>
              <a:path w="1533525" h="1447800">
                <a:moveTo>
                  <a:pt x="1533517" y="1447799"/>
                </a:moveTo>
                <a:lnTo>
                  <a:pt x="0" y="1447799"/>
                </a:lnTo>
                <a:lnTo>
                  <a:pt x="0" y="0"/>
                </a:lnTo>
                <a:lnTo>
                  <a:pt x="1533517" y="0"/>
                </a:lnTo>
                <a:lnTo>
                  <a:pt x="1533517" y="1447799"/>
                </a:lnTo>
                <a:close/>
              </a:path>
            </a:pathLst>
          </a:custGeom>
          <a:solidFill>
            <a:srgbClr val="D4E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87700" y="682561"/>
            <a:ext cx="1019175" cy="1019175"/>
          </a:xfrm>
          <a:custGeom>
            <a:avLst/>
            <a:gdLst/>
            <a:ahLst/>
            <a:cxnLst/>
            <a:rect l="l" t="t" r="r" b="b"/>
            <a:pathLst>
              <a:path w="1019175" h="1019175">
                <a:moveTo>
                  <a:pt x="1019174" y="1019174"/>
                </a:moveTo>
                <a:lnTo>
                  <a:pt x="0" y="1019174"/>
                </a:lnTo>
                <a:lnTo>
                  <a:pt x="0" y="0"/>
                </a:lnTo>
                <a:lnTo>
                  <a:pt x="1019174" y="0"/>
                </a:lnTo>
                <a:lnTo>
                  <a:pt x="1019174" y="1019174"/>
                </a:lnTo>
                <a:close/>
              </a:path>
            </a:pathLst>
          </a:custGeom>
          <a:solidFill>
            <a:srgbClr val="ECB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022" y="8922501"/>
            <a:ext cx="1914525" cy="676275"/>
          </a:xfrm>
          <a:custGeom>
            <a:avLst/>
            <a:gdLst/>
            <a:ahLst/>
            <a:cxnLst/>
            <a:rect l="l" t="t" r="r" b="b"/>
            <a:pathLst>
              <a:path w="1914525" h="676275">
                <a:moveTo>
                  <a:pt x="1914280" y="676274"/>
                </a:moveTo>
                <a:lnTo>
                  <a:pt x="0" y="676274"/>
                </a:lnTo>
                <a:lnTo>
                  <a:pt x="0" y="0"/>
                </a:lnTo>
                <a:lnTo>
                  <a:pt x="1914280" y="0"/>
                </a:lnTo>
                <a:lnTo>
                  <a:pt x="1914280" y="676274"/>
                </a:lnTo>
                <a:close/>
              </a:path>
            </a:pathLst>
          </a:custGeom>
          <a:solidFill>
            <a:srgbClr val="ECB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8600" y="355031"/>
            <a:ext cx="97536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uz-Cyrl-UZ" sz="5400" spc="700" dirty="0">
                <a:solidFill>
                  <a:schemeClr val="accent6">
                    <a:lumMod val="50000"/>
                  </a:schemeClr>
                </a:solidFill>
              </a:rPr>
              <a:t>Парето  қоидаси</a:t>
            </a:r>
            <a:endParaRPr spc="695" dirty="0"/>
          </a:p>
        </p:txBody>
      </p:sp>
      <p:grpSp>
        <p:nvGrpSpPr>
          <p:cNvPr id="8" name="object 8"/>
          <p:cNvGrpSpPr/>
          <p:nvPr/>
        </p:nvGrpSpPr>
        <p:grpSpPr>
          <a:xfrm>
            <a:off x="15938382" y="8647217"/>
            <a:ext cx="1323975" cy="609600"/>
            <a:chOff x="15938382" y="8647217"/>
            <a:chExt cx="1323975" cy="609600"/>
          </a:xfrm>
        </p:grpSpPr>
        <p:sp>
          <p:nvSpPr>
            <p:cNvPr id="9" name="object 9"/>
            <p:cNvSpPr/>
            <p:nvPr/>
          </p:nvSpPr>
          <p:spPr>
            <a:xfrm>
              <a:off x="15938382" y="8647217"/>
              <a:ext cx="1323975" cy="609600"/>
            </a:xfrm>
            <a:custGeom>
              <a:avLst/>
              <a:gdLst/>
              <a:ahLst/>
              <a:cxnLst/>
              <a:rect l="l" t="t" r="r" b="b"/>
              <a:pathLst>
                <a:path w="1323975" h="609600">
                  <a:moveTo>
                    <a:pt x="1323709" y="609599"/>
                  </a:moveTo>
                  <a:lnTo>
                    <a:pt x="0" y="609599"/>
                  </a:lnTo>
                  <a:lnTo>
                    <a:pt x="0" y="0"/>
                  </a:lnTo>
                  <a:lnTo>
                    <a:pt x="1323709" y="0"/>
                  </a:lnTo>
                  <a:lnTo>
                    <a:pt x="1323709" y="609599"/>
                  </a:lnTo>
                  <a:close/>
                </a:path>
              </a:pathLst>
            </a:custGeom>
            <a:solidFill>
              <a:srgbClr val="DE78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56957" y="8952761"/>
              <a:ext cx="671830" cy="0"/>
            </a:xfrm>
            <a:custGeom>
              <a:avLst/>
              <a:gdLst/>
              <a:ahLst/>
              <a:cxnLst/>
              <a:rect l="l" t="t" r="r" b="b"/>
              <a:pathLst>
                <a:path w="671830">
                  <a:moveTo>
                    <a:pt x="0" y="0"/>
                  </a:moveTo>
                  <a:lnTo>
                    <a:pt x="671388" y="0"/>
                  </a:lnTo>
                </a:path>
              </a:pathLst>
            </a:custGeom>
            <a:ln w="57150">
              <a:solidFill>
                <a:srgbClr val="FBF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28053" y="8867036"/>
              <a:ext cx="114935" cy="171450"/>
            </a:xfrm>
            <a:custGeom>
              <a:avLst/>
              <a:gdLst/>
              <a:ahLst/>
              <a:cxnLst/>
              <a:rect l="l" t="t" r="r" b="b"/>
              <a:pathLst>
                <a:path w="114934" h="171450">
                  <a:moveTo>
                    <a:pt x="0" y="0"/>
                  </a:moveTo>
                  <a:lnTo>
                    <a:pt x="114621" y="85724"/>
                  </a:lnTo>
                  <a:lnTo>
                    <a:pt x="0" y="171449"/>
                  </a:lnTo>
                </a:path>
              </a:pathLst>
            </a:custGeom>
            <a:ln w="57261">
              <a:solidFill>
                <a:srgbClr val="FBF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94" name="Picture 2" descr="Как работать меньше, а зарабатывать больше, или Закон Парето в маркетинге">
            <a:extLst>
              <a:ext uri="{FF2B5EF4-FFF2-40B4-BE49-F238E27FC236}">
                <a16:creationId xmlns:a16="http://schemas.microsoft.com/office/drawing/2014/main" id="{64C747C0-E828-490C-9EA4-15480EA90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786" y="4772960"/>
            <a:ext cx="5377567" cy="309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Принцип Парето в бизнесе: 20% действий, которые дают 80% результатов">
            <a:extLst>
              <a:ext uri="{FF2B5EF4-FFF2-40B4-BE49-F238E27FC236}">
                <a16:creationId xmlns:a16="http://schemas.microsoft.com/office/drawing/2014/main" id="{CFB853BC-35D5-4934-8717-C5765E6E0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"/>
          <a:stretch/>
        </p:blipFill>
        <p:spPr bwMode="auto">
          <a:xfrm>
            <a:off x="740647" y="4068113"/>
            <a:ext cx="9165353" cy="39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14213C-E92F-4012-859D-8A394EFB6722}"/>
              </a:ext>
            </a:extLst>
          </p:cNvPr>
          <p:cNvSpPr txBox="1"/>
          <p:nvPr/>
        </p:nvSpPr>
        <p:spPr>
          <a:xfrm>
            <a:off x="7391400" y="2007280"/>
            <a:ext cx="106682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z-Cyrl-UZ" sz="3200" dirty="0"/>
              <a:t>Дунёдаги барча пулларни хисоб китоб қилиб чиқса </a:t>
            </a:r>
          </a:p>
          <a:p>
            <a:r>
              <a:rPr lang="uz-Cyrl-UZ" sz="3200" dirty="0"/>
              <a:t>Дунёдаги 80%  пуллар, дунё ахолисини 20% ининг қўлида</a:t>
            </a:r>
          </a:p>
          <a:p>
            <a:r>
              <a:rPr lang="uz-Cyrl-UZ" sz="3200" dirty="0"/>
              <a:t>Қолган дунёнинг 20% бойлиги қолган ахолининг 80% ининг </a:t>
            </a:r>
          </a:p>
          <a:p>
            <a:r>
              <a:rPr lang="uz-Cyrl-UZ" sz="3200" dirty="0"/>
              <a:t>қўлида</a:t>
            </a:r>
            <a:endParaRPr lang="ru-RU" sz="3200" dirty="0"/>
          </a:p>
        </p:txBody>
      </p:sp>
      <p:pic>
        <p:nvPicPr>
          <p:cNvPr id="16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F879EEF8-FDD3-4561-9C56-E2EC5D15A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05274"/>
            <a:ext cx="6896100" cy="6210299"/>
          </a:xfrm>
          <a:custGeom>
            <a:avLst/>
            <a:gdLst/>
            <a:ahLst/>
            <a:cxnLst/>
            <a:rect l="l" t="t" r="r" b="b"/>
            <a:pathLst>
              <a:path w="6896100" h="6477000">
                <a:moveTo>
                  <a:pt x="0" y="6476999"/>
                </a:moveTo>
                <a:lnTo>
                  <a:pt x="6896099" y="6476999"/>
                </a:lnTo>
                <a:lnTo>
                  <a:pt x="6896099" y="0"/>
                </a:lnTo>
                <a:lnTo>
                  <a:pt x="0" y="0"/>
                </a:lnTo>
                <a:lnTo>
                  <a:pt x="0" y="6476999"/>
                </a:lnTo>
                <a:close/>
              </a:path>
            </a:pathLst>
          </a:custGeom>
          <a:solidFill>
            <a:srgbClr val="F7F5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6896100" cy="6609502"/>
          </a:xfrm>
          <a:prstGeom prst="rect">
            <a:avLst/>
          </a:prstGeom>
          <a:solidFill>
            <a:srgbClr val="3D2E5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4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r>
              <a:rPr lang="ru-RU" sz="3600" b="1" dirty="0">
                <a:solidFill>
                  <a:srgbClr val="FFFFFF"/>
                </a:solidFill>
              </a:rPr>
              <a:t>      </a:t>
            </a:r>
          </a:p>
          <a:p>
            <a:pPr>
              <a:spcBef>
                <a:spcPts val="30"/>
              </a:spcBef>
            </a:pPr>
            <a:endParaRPr lang="ru-RU" sz="3600" b="1" dirty="0">
              <a:solidFill>
                <a:srgbClr val="FFFFFF"/>
              </a:solidFill>
            </a:endParaRPr>
          </a:p>
          <a:p>
            <a:pPr>
              <a:spcBef>
                <a:spcPts val="30"/>
              </a:spcBef>
            </a:pPr>
            <a:endParaRPr lang="ru-RU" sz="3600" b="1" dirty="0">
              <a:solidFill>
                <a:srgbClr val="FFFFFF"/>
              </a:solidFill>
            </a:endParaRPr>
          </a:p>
          <a:p>
            <a:pPr>
              <a:spcBef>
                <a:spcPts val="30"/>
              </a:spcBef>
            </a:pPr>
            <a:endParaRPr lang="ru-RU" sz="3600" b="1" dirty="0">
              <a:solidFill>
                <a:srgbClr val="FFFFFF"/>
              </a:solidFill>
            </a:endParaRPr>
          </a:p>
          <a:p>
            <a:pPr>
              <a:spcBef>
                <a:spcPts val="30"/>
              </a:spcBef>
            </a:pPr>
            <a:r>
              <a:rPr lang="ru-RU" sz="3600" b="1" dirty="0">
                <a:solidFill>
                  <a:srgbClr val="FFFFFF"/>
                </a:solidFill>
              </a:rPr>
              <a:t> БИЗНИНГ ПРОЕКТЛАР!</a:t>
            </a:r>
          </a:p>
          <a:p>
            <a:pPr>
              <a:spcBef>
                <a:spcPts val="30"/>
              </a:spcBef>
            </a:pPr>
            <a:endParaRPr lang="ru-RU" sz="3600" b="1" dirty="0">
              <a:solidFill>
                <a:srgbClr val="FFFFFF"/>
              </a:solidFill>
            </a:endParaRPr>
          </a:p>
          <a:p>
            <a:pPr>
              <a:spcBef>
                <a:spcPts val="30"/>
              </a:spcBef>
            </a:pPr>
            <a:endParaRPr lang="ru-RU" sz="3600" b="1" dirty="0">
              <a:solidFill>
                <a:srgbClr val="FFFFFF"/>
              </a:solidFill>
            </a:endParaRPr>
          </a:p>
          <a:p>
            <a:pPr>
              <a:spcBef>
                <a:spcPts val="30"/>
              </a:spcBef>
            </a:pPr>
            <a:endParaRPr lang="ru-RU" sz="3600" b="1" dirty="0">
              <a:solidFill>
                <a:srgbClr val="FFFFFF"/>
              </a:solidFill>
            </a:endParaRPr>
          </a:p>
          <a:p>
            <a:pPr>
              <a:spcBef>
                <a:spcPts val="30"/>
              </a:spcBef>
            </a:pPr>
            <a:endParaRPr lang="ru-RU" sz="3600" b="1" dirty="0">
              <a:solidFill>
                <a:srgbClr val="FFFFFF"/>
              </a:solidFill>
            </a:endParaRPr>
          </a:p>
          <a:p>
            <a:pPr>
              <a:spcBef>
                <a:spcPts val="30"/>
              </a:spcBef>
            </a:pPr>
            <a:endParaRPr lang="ru-RU" sz="3600" b="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71162" y="3435789"/>
            <a:ext cx="8582660" cy="0"/>
          </a:xfrm>
          <a:custGeom>
            <a:avLst/>
            <a:gdLst/>
            <a:ahLst/>
            <a:cxnLst/>
            <a:rect l="l" t="t" r="r" b="b"/>
            <a:pathLst>
              <a:path w="8582660">
                <a:moveTo>
                  <a:pt x="0" y="0"/>
                </a:moveTo>
                <a:lnTo>
                  <a:pt x="8582035" y="0"/>
                </a:lnTo>
              </a:path>
            </a:pathLst>
          </a:custGeom>
          <a:ln w="9524">
            <a:solidFill>
              <a:srgbClr val="3D2E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3101" y="1363345"/>
            <a:ext cx="114300" cy="11429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671162" y="7028229"/>
            <a:ext cx="8582660" cy="0"/>
          </a:xfrm>
          <a:custGeom>
            <a:avLst/>
            <a:gdLst/>
            <a:ahLst/>
            <a:cxnLst/>
            <a:rect l="l" t="t" r="r" b="b"/>
            <a:pathLst>
              <a:path w="8582660">
                <a:moveTo>
                  <a:pt x="0" y="0"/>
                </a:moveTo>
                <a:lnTo>
                  <a:pt x="8582035" y="0"/>
                </a:lnTo>
              </a:path>
            </a:pathLst>
          </a:custGeom>
          <a:ln w="9524">
            <a:solidFill>
              <a:srgbClr val="3D2E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3101" y="4955785"/>
            <a:ext cx="114300" cy="114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214932" y="4723363"/>
            <a:ext cx="75552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We </a:t>
            </a:r>
            <a:r>
              <a:rPr sz="2600" spc="65" dirty="0">
                <a:solidFill>
                  <a:srgbClr val="181818"/>
                </a:solidFill>
                <a:latin typeface="Microsoft Sans Serif"/>
                <a:cs typeface="Microsoft Sans Serif"/>
              </a:rPr>
              <a:t>are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181818"/>
                </a:solidFill>
                <a:latin typeface="Microsoft Sans Serif"/>
                <a:cs typeface="Microsoft Sans Serif"/>
              </a:rPr>
              <a:t>currently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181818"/>
                </a:solidFill>
                <a:latin typeface="Microsoft Sans Serif"/>
                <a:cs typeface="Microsoft Sans Serif"/>
              </a:rPr>
              <a:t>working</a:t>
            </a:r>
            <a:r>
              <a:rPr sz="2600" spc="-15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30" dirty="0">
                <a:solidFill>
                  <a:srgbClr val="181818"/>
                </a:solidFill>
                <a:latin typeface="Microsoft Sans Serif"/>
                <a:cs typeface="Microsoft Sans Serif"/>
              </a:rPr>
              <a:t>with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14" dirty="0">
                <a:solidFill>
                  <a:srgbClr val="181818"/>
                </a:solidFill>
                <a:latin typeface="Microsoft Sans Serif"/>
                <a:cs typeface="Microsoft Sans Serif"/>
              </a:rPr>
              <a:t>the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181818"/>
                </a:solidFill>
                <a:latin typeface="Microsoft Sans Serif"/>
                <a:cs typeface="Microsoft Sans Serif"/>
              </a:rPr>
              <a:t>team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55" dirty="0">
                <a:solidFill>
                  <a:srgbClr val="181818"/>
                </a:solidFill>
                <a:latin typeface="Microsoft Sans Serif"/>
                <a:cs typeface="Microsoft Sans Serif"/>
              </a:rPr>
              <a:t>to</a:t>
            </a:r>
            <a:r>
              <a:rPr sz="2600" spc="-15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181818"/>
                </a:solidFill>
                <a:latin typeface="Microsoft Sans Serif"/>
                <a:cs typeface="Microsoft Sans Serif"/>
              </a:rPr>
              <a:t>create </a:t>
            </a:r>
            <a:r>
              <a:rPr sz="2600" spc="-68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181818"/>
                </a:solidFill>
                <a:latin typeface="Microsoft Sans Serif"/>
                <a:cs typeface="Microsoft Sans Serif"/>
              </a:rPr>
              <a:t>animated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181818"/>
                </a:solidFill>
                <a:latin typeface="Microsoft Sans Serif"/>
                <a:cs typeface="Microsoft Sans Serif"/>
              </a:rPr>
              <a:t>how-to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181818"/>
                </a:solidFill>
                <a:latin typeface="Microsoft Sans Serif"/>
                <a:cs typeface="Microsoft Sans Serif"/>
              </a:rPr>
              <a:t>videos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55" dirty="0">
                <a:solidFill>
                  <a:srgbClr val="181818"/>
                </a:solidFill>
                <a:latin typeface="Microsoft Sans Serif"/>
                <a:cs typeface="Microsoft Sans Serif"/>
              </a:rPr>
              <a:t>for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50" dirty="0">
                <a:solidFill>
                  <a:srgbClr val="181818"/>
                </a:solidFill>
                <a:latin typeface="Microsoft Sans Serif"/>
                <a:cs typeface="Microsoft Sans Serif"/>
              </a:rPr>
              <a:t>our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181818"/>
                </a:solidFill>
                <a:latin typeface="Microsoft Sans Serif"/>
                <a:cs typeface="Microsoft Sans Serif"/>
              </a:rPr>
              <a:t>app.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962" y="8548223"/>
            <a:ext cx="114300" cy="1142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426793" y="8315800"/>
            <a:ext cx="74860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45" dirty="0">
                <a:solidFill>
                  <a:srgbClr val="181818"/>
                </a:solidFill>
                <a:latin typeface="Microsoft Sans Serif"/>
                <a:cs typeface="Microsoft Sans Serif"/>
              </a:rPr>
              <a:t>We're</a:t>
            </a:r>
            <a:r>
              <a:rPr sz="2600" spc="-25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05" dirty="0">
                <a:solidFill>
                  <a:srgbClr val="181818"/>
                </a:solidFill>
                <a:latin typeface="Microsoft Sans Serif"/>
                <a:cs typeface="Microsoft Sans Serif"/>
              </a:rPr>
              <a:t>brainstorming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40" dirty="0">
                <a:solidFill>
                  <a:srgbClr val="181818"/>
                </a:solidFill>
                <a:latin typeface="Microsoft Sans Serif"/>
                <a:cs typeface="Microsoft Sans Serif"/>
              </a:rPr>
              <a:t>more</a:t>
            </a:r>
            <a:r>
              <a:rPr sz="2600" spc="-25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45" dirty="0">
                <a:solidFill>
                  <a:srgbClr val="181818"/>
                </a:solidFill>
                <a:latin typeface="Microsoft Sans Serif"/>
                <a:cs typeface="Microsoft Sans Serif"/>
              </a:rPr>
              <a:t>fun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65" dirty="0">
                <a:solidFill>
                  <a:srgbClr val="181818"/>
                </a:solidFill>
                <a:latin typeface="Microsoft Sans Serif"/>
                <a:cs typeface="Microsoft Sans Serif"/>
              </a:rPr>
              <a:t>video</a:t>
            </a:r>
            <a:r>
              <a:rPr sz="2600" spc="-25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181818"/>
                </a:solidFill>
                <a:latin typeface="Microsoft Sans Serif"/>
                <a:cs typeface="Microsoft Sans Serif"/>
              </a:rPr>
              <a:t>concepts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55" dirty="0">
                <a:solidFill>
                  <a:srgbClr val="181818"/>
                </a:solidFill>
                <a:latin typeface="Microsoft Sans Serif"/>
                <a:cs typeface="Microsoft Sans Serif"/>
              </a:rPr>
              <a:t>to </a:t>
            </a:r>
            <a:r>
              <a:rPr sz="2600" spc="-675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05" dirty="0">
                <a:solidFill>
                  <a:srgbClr val="181818"/>
                </a:solidFill>
                <a:latin typeface="Microsoft Sans Serif"/>
                <a:cs typeface="Microsoft Sans Serif"/>
              </a:rPr>
              <a:t>grow</a:t>
            </a:r>
            <a:r>
              <a:rPr sz="2600" spc="-25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150" dirty="0">
                <a:solidFill>
                  <a:srgbClr val="181818"/>
                </a:solidFill>
                <a:latin typeface="Microsoft Sans Serif"/>
                <a:cs typeface="Microsoft Sans Serif"/>
              </a:rPr>
              <a:t>our</a:t>
            </a:r>
            <a:r>
              <a:rPr sz="2600" spc="-2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181818"/>
                </a:solidFill>
                <a:latin typeface="Microsoft Sans Serif"/>
                <a:cs typeface="Microsoft Sans Serif"/>
              </a:rPr>
              <a:t>channel.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D39149-F333-48F3-94DD-957788E92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49"/>
          <a:stretch/>
        </p:blipFill>
        <p:spPr>
          <a:xfrm>
            <a:off x="8671162" y="419100"/>
            <a:ext cx="8931038" cy="9982196"/>
          </a:xfrm>
          <a:prstGeom prst="rect">
            <a:avLst/>
          </a:prstGeom>
        </p:spPr>
      </p:pic>
      <p:pic>
        <p:nvPicPr>
          <p:cNvPr id="14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344A5D21-B39F-4F3D-8965-228ECE0CE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75" y="50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3ECD0F8-E90C-4DAD-ACE0-18F0CD199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926" y="9612719"/>
            <a:ext cx="3616387" cy="693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778465" y="1700301"/>
            <a:ext cx="723900" cy="685800"/>
          </a:xfrm>
          <a:custGeom>
            <a:avLst/>
            <a:gdLst/>
            <a:ahLst/>
            <a:cxnLst/>
            <a:rect l="l" t="t" r="r" b="b"/>
            <a:pathLst>
              <a:path w="723900" h="685800">
                <a:moveTo>
                  <a:pt x="723829" y="685799"/>
                </a:moveTo>
                <a:lnTo>
                  <a:pt x="0" y="685799"/>
                </a:lnTo>
                <a:lnTo>
                  <a:pt x="0" y="0"/>
                </a:lnTo>
                <a:lnTo>
                  <a:pt x="723829" y="0"/>
                </a:lnTo>
                <a:lnTo>
                  <a:pt x="723829" y="685799"/>
                </a:lnTo>
                <a:close/>
              </a:path>
            </a:pathLst>
          </a:custGeom>
          <a:solidFill>
            <a:srgbClr val="D4E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87700" y="682561"/>
            <a:ext cx="1019175" cy="1019175"/>
          </a:xfrm>
          <a:custGeom>
            <a:avLst/>
            <a:gdLst/>
            <a:ahLst/>
            <a:cxnLst/>
            <a:rect l="l" t="t" r="r" b="b"/>
            <a:pathLst>
              <a:path w="1019175" h="1019175">
                <a:moveTo>
                  <a:pt x="1019174" y="1019174"/>
                </a:moveTo>
                <a:lnTo>
                  <a:pt x="0" y="1019174"/>
                </a:lnTo>
                <a:lnTo>
                  <a:pt x="0" y="0"/>
                </a:lnTo>
                <a:lnTo>
                  <a:pt x="1019174" y="0"/>
                </a:lnTo>
                <a:lnTo>
                  <a:pt x="1019174" y="1019174"/>
                </a:lnTo>
                <a:close/>
              </a:path>
            </a:pathLst>
          </a:custGeom>
          <a:solidFill>
            <a:srgbClr val="ECB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840" y="8528898"/>
            <a:ext cx="1914525" cy="676275"/>
          </a:xfrm>
          <a:custGeom>
            <a:avLst/>
            <a:gdLst/>
            <a:ahLst/>
            <a:cxnLst/>
            <a:rect l="l" t="t" r="r" b="b"/>
            <a:pathLst>
              <a:path w="1914525" h="676275">
                <a:moveTo>
                  <a:pt x="1914280" y="676274"/>
                </a:moveTo>
                <a:lnTo>
                  <a:pt x="0" y="676274"/>
                </a:lnTo>
                <a:lnTo>
                  <a:pt x="0" y="0"/>
                </a:lnTo>
                <a:lnTo>
                  <a:pt x="1914280" y="0"/>
                </a:lnTo>
                <a:lnTo>
                  <a:pt x="1914280" y="676274"/>
                </a:lnTo>
                <a:close/>
              </a:path>
            </a:pathLst>
          </a:custGeom>
          <a:solidFill>
            <a:srgbClr val="ECB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5938382" y="8647217"/>
            <a:ext cx="1323975" cy="609600"/>
            <a:chOff x="15938382" y="8647217"/>
            <a:chExt cx="1323975" cy="609600"/>
          </a:xfrm>
        </p:grpSpPr>
        <p:sp>
          <p:nvSpPr>
            <p:cNvPr id="9" name="object 9"/>
            <p:cNvSpPr/>
            <p:nvPr/>
          </p:nvSpPr>
          <p:spPr>
            <a:xfrm>
              <a:off x="15938382" y="8647217"/>
              <a:ext cx="1323975" cy="609600"/>
            </a:xfrm>
            <a:custGeom>
              <a:avLst/>
              <a:gdLst/>
              <a:ahLst/>
              <a:cxnLst/>
              <a:rect l="l" t="t" r="r" b="b"/>
              <a:pathLst>
                <a:path w="1323975" h="609600">
                  <a:moveTo>
                    <a:pt x="1323709" y="609599"/>
                  </a:moveTo>
                  <a:lnTo>
                    <a:pt x="0" y="609599"/>
                  </a:lnTo>
                  <a:lnTo>
                    <a:pt x="0" y="0"/>
                  </a:lnTo>
                  <a:lnTo>
                    <a:pt x="1323709" y="0"/>
                  </a:lnTo>
                  <a:lnTo>
                    <a:pt x="1323709" y="609599"/>
                  </a:lnTo>
                  <a:close/>
                </a:path>
              </a:pathLst>
            </a:custGeom>
            <a:solidFill>
              <a:srgbClr val="DE78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56957" y="8952761"/>
              <a:ext cx="671830" cy="0"/>
            </a:xfrm>
            <a:custGeom>
              <a:avLst/>
              <a:gdLst/>
              <a:ahLst/>
              <a:cxnLst/>
              <a:rect l="l" t="t" r="r" b="b"/>
              <a:pathLst>
                <a:path w="671830">
                  <a:moveTo>
                    <a:pt x="0" y="0"/>
                  </a:moveTo>
                  <a:lnTo>
                    <a:pt x="671388" y="0"/>
                  </a:lnTo>
                </a:path>
              </a:pathLst>
            </a:custGeom>
            <a:ln w="57150">
              <a:solidFill>
                <a:srgbClr val="FBF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28053" y="8867036"/>
              <a:ext cx="114935" cy="171450"/>
            </a:xfrm>
            <a:custGeom>
              <a:avLst/>
              <a:gdLst/>
              <a:ahLst/>
              <a:cxnLst/>
              <a:rect l="l" t="t" r="r" b="b"/>
              <a:pathLst>
                <a:path w="114934" h="171450">
                  <a:moveTo>
                    <a:pt x="0" y="0"/>
                  </a:moveTo>
                  <a:lnTo>
                    <a:pt x="114621" y="85724"/>
                  </a:lnTo>
                  <a:lnTo>
                    <a:pt x="0" y="171449"/>
                  </a:lnTo>
                </a:path>
              </a:pathLst>
            </a:custGeom>
            <a:ln w="57261">
              <a:solidFill>
                <a:srgbClr val="FBF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Подзаголовок 5">
            <a:extLst>
              <a:ext uri="{FF2B5EF4-FFF2-40B4-BE49-F238E27FC236}">
                <a16:creationId xmlns:a16="http://schemas.microsoft.com/office/drawing/2014/main" id="{D5E34B24-1F40-43F4-94D0-C95509CFC946}"/>
              </a:ext>
            </a:extLst>
          </p:cNvPr>
          <p:cNvSpPr txBox="1">
            <a:spLocks/>
          </p:cNvSpPr>
          <p:nvPr/>
        </p:nvSpPr>
        <p:spPr>
          <a:xfrm>
            <a:off x="3662364" y="1261769"/>
            <a:ext cx="10796500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kern="0" dirty="0">
                <a:solidFill>
                  <a:schemeClr val="accent4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   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Телеграм </a:t>
            </a:r>
            <a:r>
              <a:rPr lang="ru-RU" sz="4400" b="1" kern="0" dirty="0" err="1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каналимизга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4400" b="1" kern="0" dirty="0" err="1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аьзо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4400" b="1" kern="0" dirty="0" err="1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болинг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4400" b="1" kern="0" dirty="0" err="1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бу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4400" b="1" kern="0" dirty="0" err="1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ерда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4400" b="1" kern="0" dirty="0" err="1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сизлар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4400" b="1" kern="0" dirty="0" err="1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билан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4400" b="1" kern="0" dirty="0" err="1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копрок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бизнес </a:t>
            </a:r>
            <a:r>
              <a:rPr lang="ru-RU" sz="4400" b="1" kern="0" dirty="0" err="1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сухбатлар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4400" b="1" kern="0" dirty="0" err="1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олиб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4400" b="1" kern="0" dirty="0" err="1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борамиз</a:t>
            </a:r>
            <a:r>
              <a:rPr lang="ru-RU" sz="4400" b="1" kern="0" dirty="0">
                <a:solidFill>
                  <a:schemeClr val="accent5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!</a:t>
            </a:r>
            <a:r>
              <a:rPr lang="ru-RU" sz="4400" kern="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3" name="Рисунок 7">
            <a:extLst>
              <a:ext uri="{FF2B5EF4-FFF2-40B4-BE49-F238E27FC236}">
                <a16:creationId xmlns:a16="http://schemas.microsoft.com/office/drawing/2014/main" id="{C29A9E00-D4ED-43F9-B760-128B1B68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094" y="3393501"/>
            <a:ext cx="6333040" cy="5789718"/>
          </a:xfrm>
          <a:prstGeom prst="rect">
            <a:avLst/>
          </a:prstGeom>
        </p:spPr>
      </p:pic>
      <p:pic>
        <p:nvPicPr>
          <p:cNvPr id="14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24704016-849D-42EA-9351-C73BDAD2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26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354E644B-D2EC-44DE-8F68-376D5A2B5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93669"/>
            <a:ext cx="3616387" cy="693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07698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22C3C-2B27-FB49-BAD0-89CA81A2B026}"/>
              </a:ext>
            </a:extLst>
          </p:cNvPr>
          <p:cNvSpPr txBox="1"/>
          <p:nvPr/>
        </p:nvSpPr>
        <p:spPr>
          <a:xfrm>
            <a:off x="5902035" y="3204508"/>
            <a:ext cx="6899563" cy="19389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/>
              <a:t>Этиборингиз учун рахмат</a:t>
            </a:r>
          </a:p>
        </p:txBody>
      </p:sp>
      <p:pic>
        <p:nvPicPr>
          <p:cNvPr id="6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AAFCFBA0-7AAE-9747-AAB9-D847227D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26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3DE72465-38F1-4740-8018-91308ADA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26" y="9593669"/>
            <a:ext cx="3616387" cy="693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357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53700" y="0"/>
            <a:ext cx="7734300" cy="10287000"/>
            <a:chOff x="10552393" y="0"/>
            <a:chExt cx="7734300" cy="10287000"/>
          </a:xfrm>
        </p:grpSpPr>
        <p:sp>
          <p:nvSpPr>
            <p:cNvPr id="3" name="object 3"/>
            <p:cNvSpPr/>
            <p:nvPr/>
          </p:nvSpPr>
          <p:spPr>
            <a:xfrm>
              <a:off x="10552393" y="0"/>
              <a:ext cx="7734300" cy="10287000"/>
            </a:xfrm>
            <a:custGeom>
              <a:avLst/>
              <a:gdLst/>
              <a:ahLst/>
              <a:cxnLst/>
              <a:rect l="l" t="t" r="r" b="b"/>
              <a:pathLst>
                <a:path w="7734300" h="10287000">
                  <a:moveTo>
                    <a:pt x="77342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7734299" y="0"/>
                  </a:lnTo>
                  <a:lnTo>
                    <a:pt x="7734299" y="10286999"/>
                  </a:lnTo>
                  <a:close/>
                </a:path>
              </a:pathLst>
            </a:custGeom>
            <a:solidFill>
              <a:srgbClr val="F7F5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1553458" y="83357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37527" y="189903"/>
                  </a:moveTo>
                  <a:lnTo>
                    <a:pt x="330009" y="143230"/>
                  </a:lnTo>
                  <a:lnTo>
                    <a:pt x="309054" y="102704"/>
                  </a:lnTo>
                  <a:lnTo>
                    <a:pt x="277088" y="70751"/>
                  </a:lnTo>
                  <a:lnTo>
                    <a:pt x="236562" y="49784"/>
                  </a:lnTo>
                  <a:lnTo>
                    <a:pt x="189890" y="42265"/>
                  </a:lnTo>
                  <a:lnTo>
                    <a:pt x="143230" y="49784"/>
                  </a:lnTo>
                  <a:lnTo>
                    <a:pt x="102704" y="70751"/>
                  </a:lnTo>
                  <a:lnTo>
                    <a:pt x="70739" y="102704"/>
                  </a:lnTo>
                  <a:lnTo>
                    <a:pt x="49784" y="143230"/>
                  </a:lnTo>
                  <a:lnTo>
                    <a:pt x="42252" y="189903"/>
                  </a:lnTo>
                  <a:lnTo>
                    <a:pt x="49784" y="236562"/>
                  </a:lnTo>
                  <a:lnTo>
                    <a:pt x="70739" y="277088"/>
                  </a:lnTo>
                  <a:lnTo>
                    <a:pt x="102704" y="309054"/>
                  </a:lnTo>
                  <a:lnTo>
                    <a:pt x="143230" y="330009"/>
                  </a:lnTo>
                  <a:lnTo>
                    <a:pt x="189890" y="337540"/>
                  </a:lnTo>
                  <a:lnTo>
                    <a:pt x="236562" y="330009"/>
                  </a:lnTo>
                  <a:lnTo>
                    <a:pt x="277088" y="309054"/>
                  </a:lnTo>
                  <a:lnTo>
                    <a:pt x="309054" y="277088"/>
                  </a:lnTo>
                  <a:lnTo>
                    <a:pt x="330009" y="236562"/>
                  </a:lnTo>
                  <a:lnTo>
                    <a:pt x="337527" y="189903"/>
                  </a:lnTo>
                  <a:close/>
                </a:path>
                <a:path w="381000" h="381000">
                  <a:moveTo>
                    <a:pt x="380695" y="190347"/>
                  </a:moveTo>
                  <a:lnTo>
                    <a:pt x="377037" y="152933"/>
                  </a:lnTo>
                  <a:lnTo>
                    <a:pt x="369277" y="127304"/>
                  </a:lnTo>
                  <a:lnTo>
                    <a:pt x="369277" y="190347"/>
                  </a:lnTo>
                  <a:lnTo>
                    <a:pt x="365836" y="225526"/>
                  </a:lnTo>
                  <a:lnTo>
                    <a:pt x="339305" y="289560"/>
                  </a:lnTo>
                  <a:lnTo>
                    <a:pt x="289560" y="339305"/>
                  </a:lnTo>
                  <a:lnTo>
                    <a:pt x="225513" y="365848"/>
                  </a:lnTo>
                  <a:lnTo>
                    <a:pt x="190347" y="369277"/>
                  </a:lnTo>
                  <a:lnTo>
                    <a:pt x="155168" y="365848"/>
                  </a:lnTo>
                  <a:lnTo>
                    <a:pt x="91122" y="339305"/>
                  </a:lnTo>
                  <a:lnTo>
                    <a:pt x="41389" y="289560"/>
                  </a:lnTo>
                  <a:lnTo>
                    <a:pt x="14846" y="225526"/>
                  </a:lnTo>
                  <a:lnTo>
                    <a:pt x="11404" y="190347"/>
                  </a:lnTo>
                  <a:lnTo>
                    <a:pt x="14846" y="155168"/>
                  </a:lnTo>
                  <a:lnTo>
                    <a:pt x="41389" y="91135"/>
                  </a:lnTo>
                  <a:lnTo>
                    <a:pt x="91122" y="41389"/>
                  </a:lnTo>
                  <a:lnTo>
                    <a:pt x="155168" y="14846"/>
                  </a:lnTo>
                  <a:lnTo>
                    <a:pt x="190347" y="11417"/>
                  </a:lnTo>
                  <a:lnTo>
                    <a:pt x="225513" y="14846"/>
                  </a:lnTo>
                  <a:lnTo>
                    <a:pt x="289560" y="41389"/>
                  </a:lnTo>
                  <a:lnTo>
                    <a:pt x="339305" y="91135"/>
                  </a:lnTo>
                  <a:lnTo>
                    <a:pt x="365836" y="155168"/>
                  </a:lnTo>
                  <a:lnTo>
                    <a:pt x="369277" y="190347"/>
                  </a:lnTo>
                  <a:lnTo>
                    <a:pt x="369277" y="127304"/>
                  </a:lnTo>
                  <a:lnTo>
                    <a:pt x="348818" y="84823"/>
                  </a:lnTo>
                  <a:lnTo>
                    <a:pt x="295897" y="31864"/>
                  </a:lnTo>
                  <a:lnTo>
                    <a:pt x="253390" y="11417"/>
                  </a:lnTo>
                  <a:lnTo>
                    <a:pt x="227761" y="3657"/>
                  </a:lnTo>
                  <a:lnTo>
                    <a:pt x="190347" y="0"/>
                  </a:lnTo>
                  <a:lnTo>
                    <a:pt x="152920" y="3657"/>
                  </a:lnTo>
                  <a:lnTo>
                    <a:pt x="117462" y="14389"/>
                  </a:lnTo>
                  <a:lnTo>
                    <a:pt x="55765" y="55765"/>
                  </a:lnTo>
                  <a:lnTo>
                    <a:pt x="14389" y="117462"/>
                  </a:lnTo>
                  <a:lnTo>
                    <a:pt x="0" y="190347"/>
                  </a:lnTo>
                  <a:lnTo>
                    <a:pt x="3644" y="227761"/>
                  </a:lnTo>
                  <a:lnTo>
                    <a:pt x="31864" y="295897"/>
                  </a:lnTo>
                  <a:lnTo>
                    <a:pt x="84797" y="348818"/>
                  </a:lnTo>
                  <a:lnTo>
                    <a:pt x="152920" y="377037"/>
                  </a:lnTo>
                  <a:lnTo>
                    <a:pt x="190347" y="380695"/>
                  </a:lnTo>
                  <a:lnTo>
                    <a:pt x="227761" y="377037"/>
                  </a:lnTo>
                  <a:lnTo>
                    <a:pt x="253390" y="369277"/>
                  </a:lnTo>
                  <a:lnTo>
                    <a:pt x="263232" y="366306"/>
                  </a:lnTo>
                  <a:lnTo>
                    <a:pt x="324929" y="324929"/>
                  </a:lnTo>
                  <a:lnTo>
                    <a:pt x="366306" y="263232"/>
                  </a:lnTo>
                  <a:lnTo>
                    <a:pt x="377037" y="227761"/>
                  </a:lnTo>
                  <a:lnTo>
                    <a:pt x="380695" y="190347"/>
                  </a:lnTo>
                  <a:close/>
                </a:path>
              </a:pathLst>
            </a:custGeom>
            <a:solidFill>
              <a:srgbClr val="3D2E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343158" y="158256"/>
            <a:ext cx="5944842" cy="1824859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lang="en-US" sz="2800" b="1" spc="-11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uz-Cyrl-UZ" sz="2800" b="1" spc="-114" dirty="0">
              <a:solidFill>
                <a:srgbClr val="1818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510"/>
              </a:spcBef>
            </a:pPr>
            <a:r>
              <a:rPr lang="uz-Cyrl-UZ" sz="2800" b="1" dirty="0">
                <a:latin typeface="Arial" panose="020B0604020202020204" pitchFamily="34" charset="0"/>
                <a:cs typeface="Arial" panose="020B0604020202020204" pitchFamily="34" charset="0"/>
              </a:rPr>
              <a:t>Мақсад нималардан иборат?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endParaRPr lang="en-US" sz="25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83671" y="1562100"/>
            <a:ext cx="5766737" cy="6287619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800" b="1" spc="-11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uz-Cyrl-UZ" sz="2800" b="1" dirty="0">
                <a:latin typeface="Arial" panose="020B0604020202020204" pitchFamily="34" charset="0"/>
                <a:cs typeface="Arial" panose="020B0604020202020204" pitchFamily="34" charset="0"/>
              </a:rPr>
              <a:t>Ўзгаришлар кэтма кэтлиги 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800" b="1" spc="-11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uz-Cyrl-UZ" sz="2800" b="1" spc="-114" dirty="0">
              <a:solidFill>
                <a:srgbClr val="1818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ru-RU" sz="2800" b="1" spc="-114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</a:t>
            </a:r>
            <a:r>
              <a:rPr lang="ru-RU" sz="2800" b="1" spc="-11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b="1" spc="-114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ўлчамли</a:t>
            </a:r>
            <a:r>
              <a:rPr lang="ru-RU" sz="2800" b="1" spc="-11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b="1" spc="-114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қараш</a:t>
            </a:r>
            <a:endParaRPr lang="ru-RU" sz="2800" b="1" spc="-114" dirty="0">
              <a:solidFill>
                <a:srgbClr val="1818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endParaRPr lang="ru-RU" sz="2800" b="1" spc="-114" dirty="0">
              <a:solidFill>
                <a:srgbClr val="1818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ru-RU" sz="2800" b="1" spc="-11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  <a:p>
            <a:pPr marL="12700">
              <a:lnSpc>
                <a:spcPct val="100000"/>
              </a:lnSpc>
            </a:pPr>
            <a:r>
              <a:rPr lang="ru-RU" sz="2800" b="1" spc="-11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АРО </a:t>
            </a:r>
            <a:r>
              <a:rPr lang="ru-RU" sz="2800" b="1" spc="-114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учбурчаги</a:t>
            </a:r>
            <a:r>
              <a:rPr lang="ru-RU" sz="2800" b="1" spc="-11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700">
              <a:lnSpc>
                <a:spcPct val="100000"/>
              </a:lnSpc>
            </a:pPr>
            <a:endParaRPr lang="ru-RU" sz="2800" b="1" spc="-114" dirty="0">
              <a:solidFill>
                <a:srgbClr val="1818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ru-RU" sz="2800" b="1" spc="-11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  <a:p>
            <a:pPr marL="12700">
              <a:lnSpc>
                <a:spcPct val="100000"/>
              </a:lnSpc>
            </a:pPr>
            <a:r>
              <a:rPr lang="ru-RU" sz="2800" b="1" spc="-114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Дэминг</a:t>
            </a:r>
            <a:r>
              <a:rPr lang="ru-RU" sz="2800" b="1" spc="-11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b="1" spc="-114" dirty="0" err="1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формуласи</a:t>
            </a:r>
            <a:endParaRPr lang="ru-RU" sz="2800" b="1" spc="-114" dirty="0">
              <a:solidFill>
                <a:srgbClr val="1818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endParaRPr lang="ru-RU" sz="2800" b="1" spc="-114" dirty="0">
              <a:solidFill>
                <a:srgbClr val="1818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uz-Cyrl-UZ" sz="2800" b="1" dirty="0"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  <a:p>
            <a:pPr marL="12700">
              <a:lnSpc>
                <a:spcPct val="100000"/>
              </a:lnSpc>
            </a:pPr>
            <a:r>
              <a:rPr lang="uz-Cyrl-UZ" sz="2800" b="1" dirty="0">
                <a:latin typeface="Arial" panose="020B0604020202020204" pitchFamily="34" charset="0"/>
                <a:cs typeface="Arial" panose="020B0604020202020204" pitchFamily="34" charset="0"/>
              </a:rPr>
              <a:t>Парэто қоидаси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45216" y="3162301"/>
            <a:ext cx="416254" cy="2906746"/>
          </a:xfrm>
          <a:custGeom>
            <a:avLst/>
            <a:gdLst/>
            <a:ahLst/>
            <a:cxnLst/>
            <a:rect l="l" t="t" r="r" b="b"/>
            <a:pathLst>
              <a:path w="381000" h="2731134">
                <a:moveTo>
                  <a:pt x="337527" y="2540114"/>
                </a:moveTo>
                <a:lnTo>
                  <a:pt x="330009" y="2493454"/>
                </a:lnTo>
                <a:lnTo>
                  <a:pt x="309054" y="2452928"/>
                </a:lnTo>
                <a:lnTo>
                  <a:pt x="277088" y="2420963"/>
                </a:lnTo>
                <a:lnTo>
                  <a:pt x="236562" y="2400008"/>
                </a:lnTo>
                <a:lnTo>
                  <a:pt x="189890" y="2392476"/>
                </a:lnTo>
                <a:lnTo>
                  <a:pt x="143230" y="2400008"/>
                </a:lnTo>
                <a:lnTo>
                  <a:pt x="102704" y="2420963"/>
                </a:lnTo>
                <a:lnTo>
                  <a:pt x="70739" y="2452928"/>
                </a:lnTo>
                <a:lnTo>
                  <a:pt x="49784" y="2493454"/>
                </a:lnTo>
                <a:lnTo>
                  <a:pt x="42252" y="2540114"/>
                </a:lnTo>
                <a:lnTo>
                  <a:pt x="49784" y="2586786"/>
                </a:lnTo>
                <a:lnTo>
                  <a:pt x="70739" y="2627312"/>
                </a:lnTo>
                <a:lnTo>
                  <a:pt x="102704" y="2659265"/>
                </a:lnTo>
                <a:lnTo>
                  <a:pt x="143230" y="2680233"/>
                </a:lnTo>
                <a:lnTo>
                  <a:pt x="189890" y="2687751"/>
                </a:lnTo>
                <a:lnTo>
                  <a:pt x="236562" y="2680233"/>
                </a:lnTo>
                <a:lnTo>
                  <a:pt x="277088" y="2659265"/>
                </a:lnTo>
                <a:lnTo>
                  <a:pt x="309054" y="2627312"/>
                </a:lnTo>
                <a:lnTo>
                  <a:pt x="330009" y="2586786"/>
                </a:lnTo>
                <a:lnTo>
                  <a:pt x="337527" y="2540114"/>
                </a:lnTo>
                <a:close/>
              </a:path>
              <a:path w="381000" h="2731134">
                <a:moveTo>
                  <a:pt x="337527" y="189903"/>
                </a:moveTo>
                <a:lnTo>
                  <a:pt x="330009" y="143230"/>
                </a:lnTo>
                <a:lnTo>
                  <a:pt x="309054" y="102704"/>
                </a:lnTo>
                <a:lnTo>
                  <a:pt x="277088" y="70751"/>
                </a:lnTo>
                <a:lnTo>
                  <a:pt x="236562" y="49784"/>
                </a:lnTo>
                <a:lnTo>
                  <a:pt x="189890" y="42265"/>
                </a:lnTo>
                <a:lnTo>
                  <a:pt x="143230" y="49784"/>
                </a:lnTo>
                <a:lnTo>
                  <a:pt x="102704" y="70751"/>
                </a:lnTo>
                <a:lnTo>
                  <a:pt x="70739" y="102704"/>
                </a:lnTo>
                <a:lnTo>
                  <a:pt x="49784" y="143230"/>
                </a:lnTo>
                <a:lnTo>
                  <a:pt x="42252" y="189903"/>
                </a:lnTo>
                <a:lnTo>
                  <a:pt x="49784" y="236562"/>
                </a:lnTo>
                <a:lnTo>
                  <a:pt x="70739" y="277088"/>
                </a:lnTo>
                <a:lnTo>
                  <a:pt x="102704" y="309054"/>
                </a:lnTo>
                <a:lnTo>
                  <a:pt x="143230" y="330009"/>
                </a:lnTo>
                <a:lnTo>
                  <a:pt x="189890" y="337540"/>
                </a:lnTo>
                <a:lnTo>
                  <a:pt x="236562" y="330009"/>
                </a:lnTo>
                <a:lnTo>
                  <a:pt x="277088" y="309054"/>
                </a:lnTo>
                <a:lnTo>
                  <a:pt x="309054" y="277088"/>
                </a:lnTo>
                <a:lnTo>
                  <a:pt x="330009" y="236562"/>
                </a:lnTo>
                <a:lnTo>
                  <a:pt x="337527" y="189903"/>
                </a:lnTo>
                <a:close/>
              </a:path>
              <a:path w="381000" h="2731134">
                <a:moveTo>
                  <a:pt x="380695" y="2540558"/>
                </a:moveTo>
                <a:lnTo>
                  <a:pt x="377037" y="2503157"/>
                </a:lnTo>
                <a:lnTo>
                  <a:pt x="369277" y="2477528"/>
                </a:lnTo>
                <a:lnTo>
                  <a:pt x="369277" y="2540558"/>
                </a:lnTo>
                <a:lnTo>
                  <a:pt x="365836" y="2575737"/>
                </a:lnTo>
                <a:lnTo>
                  <a:pt x="339305" y="2639784"/>
                </a:lnTo>
                <a:lnTo>
                  <a:pt x="289560" y="2689529"/>
                </a:lnTo>
                <a:lnTo>
                  <a:pt x="225513" y="2716060"/>
                </a:lnTo>
                <a:lnTo>
                  <a:pt x="190347" y="2719501"/>
                </a:lnTo>
                <a:lnTo>
                  <a:pt x="155168" y="2716060"/>
                </a:lnTo>
                <a:lnTo>
                  <a:pt x="91122" y="2689529"/>
                </a:lnTo>
                <a:lnTo>
                  <a:pt x="41389" y="2639784"/>
                </a:lnTo>
                <a:lnTo>
                  <a:pt x="14846" y="2575737"/>
                </a:lnTo>
                <a:lnTo>
                  <a:pt x="11404" y="2540558"/>
                </a:lnTo>
                <a:lnTo>
                  <a:pt x="14846" y="2505392"/>
                </a:lnTo>
                <a:lnTo>
                  <a:pt x="41389" y="2441346"/>
                </a:lnTo>
                <a:lnTo>
                  <a:pt x="91122" y="2391600"/>
                </a:lnTo>
                <a:lnTo>
                  <a:pt x="155168" y="2365070"/>
                </a:lnTo>
                <a:lnTo>
                  <a:pt x="190347" y="2361628"/>
                </a:lnTo>
                <a:lnTo>
                  <a:pt x="225513" y="2365070"/>
                </a:lnTo>
                <a:lnTo>
                  <a:pt x="289560" y="2391600"/>
                </a:lnTo>
                <a:lnTo>
                  <a:pt x="339305" y="2441346"/>
                </a:lnTo>
                <a:lnTo>
                  <a:pt x="365836" y="2505392"/>
                </a:lnTo>
                <a:lnTo>
                  <a:pt x="369277" y="2540558"/>
                </a:lnTo>
                <a:lnTo>
                  <a:pt x="369277" y="2477528"/>
                </a:lnTo>
                <a:lnTo>
                  <a:pt x="348818" y="2435047"/>
                </a:lnTo>
                <a:lnTo>
                  <a:pt x="295897" y="2382088"/>
                </a:lnTo>
                <a:lnTo>
                  <a:pt x="253390" y="2361628"/>
                </a:lnTo>
                <a:lnTo>
                  <a:pt x="227761" y="2353868"/>
                </a:lnTo>
                <a:lnTo>
                  <a:pt x="190347" y="2350211"/>
                </a:lnTo>
                <a:lnTo>
                  <a:pt x="152920" y="2353868"/>
                </a:lnTo>
                <a:lnTo>
                  <a:pt x="117462" y="2364600"/>
                </a:lnTo>
                <a:lnTo>
                  <a:pt x="55765" y="2405977"/>
                </a:lnTo>
                <a:lnTo>
                  <a:pt x="14389" y="2467686"/>
                </a:lnTo>
                <a:lnTo>
                  <a:pt x="0" y="2540558"/>
                </a:lnTo>
                <a:lnTo>
                  <a:pt x="3644" y="2577985"/>
                </a:lnTo>
                <a:lnTo>
                  <a:pt x="31864" y="2646121"/>
                </a:lnTo>
                <a:lnTo>
                  <a:pt x="84797" y="2699042"/>
                </a:lnTo>
                <a:lnTo>
                  <a:pt x="152920" y="2727261"/>
                </a:lnTo>
                <a:lnTo>
                  <a:pt x="190347" y="2730919"/>
                </a:lnTo>
                <a:lnTo>
                  <a:pt x="227761" y="2727261"/>
                </a:lnTo>
                <a:lnTo>
                  <a:pt x="253390" y="2719501"/>
                </a:lnTo>
                <a:lnTo>
                  <a:pt x="263232" y="2716530"/>
                </a:lnTo>
                <a:lnTo>
                  <a:pt x="324929" y="2675153"/>
                </a:lnTo>
                <a:lnTo>
                  <a:pt x="366306" y="2613444"/>
                </a:lnTo>
                <a:lnTo>
                  <a:pt x="377037" y="2577985"/>
                </a:lnTo>
                <a:lnTo>
                  <a:pt x="380695" y="2540558"/>
                </a:lnTo>
                <a:close/>
              </a:path>
              <a:path w="381000" h="2731134">
                <a:moveTo>
                  <a:pt x="380695" y="190347"/>
                </a:moveTo>
                <a:lnTo>
                  <a:pt x="377037" y="152933"/>
                </a:lnTo>
                <a:lnTo>
                  <a:pt x="369277" y="127304"/>
                </a:lnTo>
                <a:lnTo>
                  <a:pt x="369277" y="190347"/>
                </a:lnTo>
                <a:lnTo>
                  <a:pt x="365836" y="225526"/>
                </a:lnTo>
                <a:lnTo>
                  <a:pt x="339305" y="289560"/>
                </a:lnTo>
                <a:lnTo>
                  <a:pt x="289560" y="339305"/>
                </a:lnTo>
                <a:lnTo>
                  <a:pt x="225513" y="365848"/>
                </a:lnTo>
                <a:lnTo>
                  <a:pt x="190347" y="369277"/>
                </a:lnTo>
                <a:lnTo>
                  <a:pt x="155168" y="365848"/>
                </a:lnTo>
                <a:lnTo>
                  <a:pt x="91122" y="339305"/>
                </a:lnTo>
                <a:lnTo>
                  <a:pt x="41389" y="289560"/>
                </a:lnTo>
                <a:lnTo>
                  <a:pt x="14846" y="225526"/>
                </a:lnTo>
                <a:lnTo>
                  <a:pt x="11404" y="190347"/>
                </a:lnTo>
                <a:lnTo>
                  <a:pt x="14846" y="155168"/>
                </a:lnTo>
                <a:lnTo>
                  <a:pt x="41389" y="91135"/>
                </a:lnTo>
                <a:lnTo>
                  <a:pt x="91122" y="41389"/>
                </a:lnTo>
                <a:lnTo>
                  <a:pt x="155168" y="14846"/>
                </a:lnTo>
                <a:lnTo>
                  <a:pt x="190347" y="11417"/>
                </a:lnTo>
                <a:lnTo>
                  <a:pt x="225513" y="14846"/>
                </a:lnTo>
                <a:lnTo>
                  <a:pt x="289560" y="41389"/>
                </a:lnTo>
                <a:lnTo>
                  <a:pt x="339305" y="91135"/>
                </a:lnTo>
                <a:lnTo>
                  <a:pt x="365836" y="155168"/>
                </a:lnTo>
                <a:lnTo>
                  <a:pt x="369277" y="190347"/>
                </a:lnTo>
                <a:lnTo>
                  <a:pt x="369277" y="127304"/>
                </a:lnTo>
                <a:lnTo>
                  <a:pt x="348818" y="84823"/>
                </a:lnTo>
                <a:lnTo>
                  <a:pt x="295897" y="31864"/>
                </a:lnTo>
                <a:lnTo>
                  <a:pt x="253390" y="11417"/>
                </a:lnTo>
                <a:lnTo>
                  <a:pt x="227761" y="3657"/>
                </a:lnTo>
                <a:lnTo>
                  <a:pt x="190347" y="0"/>
                </a:lnTo>
                <a:lnTo>
                  <a:pt x="152920" y="3657"/>
                </a:lnTo>
                <a:lnTo>
                  <a:pt x="117462" y="14389"/>
                </a:lnTo>
                <a:lnTo>
                  <a:pt x="55765" y="55765"/>
                </a:lnTo>
                <a:lnTo>
                  <a:pt x="14389" y="117462"/>
                </a:lnTo>
                <a:lnTo>
                  <a:pt x="0" y="190347"/>
                </a:lnTo>
                <a:lnTo>
                  <a:pt x="3644" y="227761"/>
                </a:lnTo>
                <a:lnTo>
                  <a:pt x="31864" y="295897"/>
                </a:lnTo>
                <a:lnTo>
                  <a:pt x="84797" y="348818"/>
                </a:lnTo>
                <a:lnTo>
                  <a:pt x="152920" y="377037"/>
                </a:lnTo>
                <a:lnTo>
                  <a:pt x="190347" y="380695"/>
                </a:lnTo>
                <a:lnTo>
                  <a:pt x="227761" y="377037"/>
                </a:lnTo>
                <a:lnTo>
                  <a:pt x="253390" y="369277"/>
                </a:lnTo>
                <a:lnTo>
                  <a:pt x="263232" y="366306"/>
                </a:lnTo>
                <a:lnTo>
                  <a:pt x="324929" y="324929"/>
                </a:lnTo>
                <a:lnTo>
                  <a:pt x="366306" y="263232"/>
                </a:lnTo>
                <a:lnTo>
                  <a:pt x="377037" y="227761"/>
                </a:lnTo>
                <a:lnTo>
                  <a:pt x="380695" y="190347"/>
                </a:lnTo>
                <a:close/>
              </a:path>
            </a:pathLst>
          </a:custGeom>
          <a:solidFill>
            <a:srgbClr val="3D2E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75116" y="3284017"/>
            <a:ext cx="7230684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Бугунги</a:t>
            </a:r>
            <a:r>
              <a:rPr lang="ru-RU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sz="4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сизга</a:t>
            </a:r>
            <a:r>
              <a:rPr lang="ru-RU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етказмоқчи</a:t>
            </a:r>
            <a:r>
              <a:rPr lang="ru-RU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бўлган</a:t>
            </a:r>
            <a:r>
              <a:rPr lang="ru-RU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мавзуларимиз</a:t>
            </a:r>
            <a:r>
              <a:rPr lang="ru-RU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ru-RU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куйидагилар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:</a:t>
            </a:r>
            <a:endParaRPr sz="4000" dirty="0">
              <a:solidFill>
                <a:schemeClr val="tx2">
                  <a:lumMod val="60000"/>
                  <a:lumOff val="40000"/>
                </a:schemeClr>
              </a:solidFill>
              <a:latin typeface="Microsoft Sans Serif"/>
              <a:cs typeface="Microsoft Sans Serif"/>
            </a:endParaRPr>
          </a:p>
        </p:txBody>
      </p:sp>
      <p:pic>
        <p:nvPicPr>
          <p:cNvPr id="11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88C811C5-5BF3-4017-9AB2-E49661BEC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26" y="-142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9D1348DE-EFD1-49C5-ADAC-F47B70B0EEBF}"/>
              </a:ext>
            </a:extLst>
          </p:cNvPr>
          <p:cNvSpPr/>
          <p:nvPr/>
        </p:nvSpPr>
        <p:spPr>
          <a:xfrm>
            <a:off x="11545215" y="2071017"/>
            <a:ext cx="441959" cy="2767683"/>
          </a:xfrm>
          <a:custGeom>
            <a:avLst/>
            <a:gdLst/>
            <a:ahLst/>
            <a:cxnLst/>
            <a:rect l="l" t="t" r="r" b="b"/>
            <a:pathLst>
              <a:path w="381000" h="2731134">
                <a:moveTo>
                  <a:pt x="337527" y="2540114"/>
                </a:moveTo>
                <a:lnTo>
                  <a:pt x="330009" y="2493454"/>
                </a:lnTo>
                <a:lnTo>
                  <a:pt x="309054" y="2452928"/>
                </a:lnTo>
                <a:lnTo>
                  <a:pt x="277088" y="2420963"/>
                </a:lnTo>
                <a:lnTo>
                  <a:pt x="236562" y="2400008"/>
                </a:lnTo>
                <a:lnTo>
                  <a:pt x="189890" y="2392476"/>
                </a:lnTo>
                <a:lnTo>
                  <a:pt x="143230" y="2400008"/>
                </a:lnTo>
                <a:lnTo>
                  <a:pt x="102704" y="2420963"/>
                </a:lnTo>
                <a:lnTo>
                  <a:pt x="70739" y="2452928"/>
                </a:lnTo>
                <a:lnTo>
                  <a:pt x="49784" y="2493454"/>
                </a:lnTo>
                <a:lnTo>
                  <a:pt x="42252" y="2540114"/>
                </a:lnTo>
                <a:lnTo>
                  <a:pt x="49784" y="2586786"/>
                </a:lnTo>
                <a:lnTo>
                  <a:pt x="70739" y="2627312"/>
                </a:lnTo>
                <a:lnTo>
                  <a:pt x="102704" y="2659265"/>
                </a:lnTo>
                <a:lnTo>
                  <a:pt x="143230" y="2680233"/>
                </a:lnTo>
                <a:lnTo>
                  <a:pt x="189890" y="2687751"/>
                </a:lnTo>
                <a:lnTo>
                  <a:pt x="236562" y="2680233"/>
                </a:lnTo>
                <a:lnTo>
                  <a:pt x="277088" y="2659265"/>
                </a:lnTo>
                <a:lnTo>
                  <a:pt x="309054" y="2627312"/>
                </a:lnTo>
                <a:lnTo>
                  <a:pt x="330009" y="2586786"/>
                </a:lnTo>
                <a:lnTo>
                  <a:pt x="337527" y="2540114"/>
                </a:lnTo>
                <a:close/>
              </a:path>
              <a:path w="381000" h="2731134">
                <a:moveTo>
                  <a:pt x="337527" y="189903"/>
                </a:moveTo>
                <a:lnTo>
                  <a:pt x="330009" y="143230"/>
                </a:lnTo>
                <a:lnTo>
                  <a:pt x="309054" y="102704"/>
                </a:lnTo>
                <a:lnTo>
                  <a:pt x="277088" y="70751"/>
                </a:lnTo>
                <a:lnTo>
                  <a:pt x="236562" y="49784"/>
                </a:lnTo>
                <a:lnTo>
                  <a:pt x="189890" y="42265"/>
                </a:lnTo>
                <a:lnTo>
                  <a:pt x="143230" y="49784"/>
                </a:lnTo>
                <a:lnTo>
                  <a:pt x="102704" y="70751"/>
                </a:lnTo>
                <a:lnTo>
                  <a:pt x="70739" y="102704"/>
                </a:lnTo>
                <a:lnTo>
                  <a:pt x="49784" y="143230"/>
                </a:lnTo>
                <a:lnTo>
                  <a:pt x="42252" y="189903"/>
                </a:lnTo>
                <a:lnTo>
                  <a:pt x="49784" y="236562"/>
                </a:lnTo>
                <a:lnTo>
                  <a:pt x="70739" y="277088"/>
                </a:lnTo>
                <a:lnTo>
                  <a:pt x="102704" y="309054"/>
                </a:lnTo>
                <a:lnTo>
                  <a:pt x="143230" y="330009"/>
                </a:lnTo>
                <a:lnTo>
                  <a:pt x="189890" y="337540"/>
                </a:lnTo>
                <a:lnTo>
                  <a:pt x="236562" y="330009"/>
                </a:lnTo>
                <a:lnTo>
                  <a:pt x="277088" y="309054"/>
                </a:lnTo>
                <a:lnTo>
                  <a:pt x="309054" y="277088"/>
                </a:lnTo>
                <a:lnTo>
                  <a:pt x="330009" y="236562"/>
                </a:lnTo>
                <a:lnTo>
                  <a:pt x="337527" y="189903"/>
                </a:lnTo>
                <a:close/>
              </a:path>
              <a:path w="381000" h="2731134">
                <a:moveTo>
                  <a:pt x="380695" y="2540558"/>
                </a:moveTo>
                <a:lnTo>
                  <a:pt x="377037" y="2503157"/>
                </a:lnTo>
                <a:lnTo>
                  <a:pt x="369277" y="2477528"/>
                </a:lnTo>
                <a:lnTo>
                  <a:pt x="369277" y="2540558"/>
                </a:lnTo>
                <a:lnTo>
                  <a:pt x="365836" y="2575737"/>
                </a:lnTo>
                <a:lnTo>
                  <a:pt x="339305" y="2639784"/>
                </a:lnTo>
                <a:lnTo>
                  <a:pt x="289560" y="2689529"/>
                </a:lnTo>
                <a:lnTo>
                  <a:pt x="225513" y="2716060"/>
                </a:lnTo>
                <a:lnTo>
                  <a:pt x="190347" y="2719501"/>
                </a:lnTo>
                <a:lnTo>
                  <a:pt x="155168" y="2716060"/>
                </a:lnTo>
                <a:lnTo>
                  <a:pt x="91122" y="2689529"/>
                </a:lnTo>
                <a:lnTo>
                  <a:pt x="41389" y="2639784"/>
                </a:lnTo>
                <a:lnTo>
                  <a:pt x="14846" y="2575737"/>
                </a:lnTo>
                <a:lnTo>
                  <a:pt x="11404" y="2540558"/>
                </a:lnTo>
                <a:lnTo>
                  <a:pt x="14846" y="2505392"/>
                </a:lnTo>
                <a:lnTo>
                  <a:pt x="41389" y="2441346"/>
                </a:lnTo>
                <a:lnTo>
                  <a:pt x="91122" y="2391600"/>
                </a:lnTo>
                <a:lnTo>
                  <a:pt x="155168" y="2365070"/>
                </a:lnTo>
                <a:lnTo>
                  <a:pt x="190347" y="2361628"/>
                </a:lnTo>
                <a:lnTo>
                  <a:pt x="225513" y="2365070"/>
                </a:lnTo>
                <a:lnTo>
                  <a:pt x="289560" y="2391600"/>
                </a:lnTo>
                <a:lnTo>
                  <a:pt x="339305" y="2441346"/>
                </a:lnTo>
                <a:lnTo>
                  <a:pt x="365836" y="2505392"/>
                </a:lnTo>
                <a:lnTo>
                  <a:pt x="369277" y="2540558"/>
                </a:lnTo>
                <a:lnTo>
                  <a:pt x="369277" y="2477528"/>
                </a:lnTo>
                <a:lnTo>
                  <a:pt x="348818" y="2435047"/>
                </a:lnTo>
                <a:lnTo>
                  <a:pt x="295897" y="2382088"/>
                </a:lnTo>
                <a:lnTo>
                  <a:pt x="253390" y="2361628"/>
                </a:lnTo>
                <a:lnTo>
                  <a:pt x="227761" y="2353868"/>
                </a:lnTo>
                <a:lnTo>
                  <a:pt x="190347" y="2350211"/>
                </a:lnTo>
                <a:lnTo>
                  <a:pt x="152920" y="2353868"/>
                </a:lnTo>
                <a:lnTo>
                  <a:pt x="117462" y="2364600"/>
                </a:lnTo>
                <a:lnTo>
                  <a:pt x="55765" y="2405977"/>
                </a:lnTo>
                <a:lnTo>
                  <a:pt x="14389" y="2467686"/>
                </a:lnTo>
                <a:lnTo>
                  <a:pt x="0" y="2540558"/>
                </a:lnTo>
                <a:lnTo>
                  <a:pt x="3644" y="2577985"/>
                </a:lnTo>
                <a:lnTo>
                  <a:pt x="31864" y="2646121"/>
                </a:lnTo>
                <a:lnTo>
                  <a:pt x="84797" y="2699042"/>
                </a:lnTo>
                <a:lnTo>
                  <a:pt x="152920" y="2727261"/>
                </a:lnTo>
                <a:lnTo>
                  <a:pt x="190347" y="2730919"/>
                </a:lnTo>
                <a:lnTo>
                  <a:pt x="227761" y="2727261"/>
                </a:lnTo>
                <a:lnTo>
                  <a:pt x="253390" y="2719501"/>
                </a:lnTo>
                <a:lnTo>
                  <a:pt x="263232" y="2716530"/>
                </a:lnTo>
                <a:lnTo>
                  <a:pt x="324929" y="2675153"/>
                </a:lnTo>
                <a:lnTo>
                  <a:pt x="366306" y="2613444"/>
                </a:lnTo>
                <a:lnTo>
                  <a:pt x="377037" y="2577985"/>
                </a:lnTo>
                <a:lnTo>
                  <a:pt x="380695" y="2540558"/>
                </a:lnTo>
                <a:close/>
              </a:path>
              <a:path w="381000" h="2731134">
                <a:moveTo>
                  <a:pt x="380695" y="190347"/>
                </a:moveTo>
                <a:lnTo>
                  <a:pt x="377037" y="152933"/>
                </a:lnTo>
                <a:lnTo>
                  <a:pt x="369277" y="127304"/>
                </a:lnTo>
                <a:lnTo>
                  <a:pt x="369277" y="190347"/>
                </a:lnTo>
                <a:lnTo>
                  <a:pt x="365836" y="225526"/>
                </a:lnTo>
                <a:lnTo>
                  <a:pt x="339305" y="289560"/>
                </a:lnTo>
                <a:lnTo>
                  <a:pt x="289560" y="339305"/>
                </a:lnTo>
                <a:lnTo>
                  <a:pt x="225513" y="365848"/>
                </a:lnTo>
                <a:lnTo>
                  <a:pt x="190347" y="369277"/>
                </a:lnTo>
                <a:lnTo>
                  <a:pt x="155168" y="365848"/>
                </a:lnTo>
                <a:lnTo>
                  <a:pt x="91122" y="339305"/>
                </a:lnTo>
                <a:lnTo>
                  <a:pt x="41389" y="289560"/>
                </a:lnTo>
                <a:lnTo>
                  <a:pt x="14846" y="225526"/>
                </a:lnTo>
                <a:lnTo>
                  <a:pt x="11404" y="190347"/>
                </a:lnTo>
                <a:lnTo>
                  <a:pt x="14846" y="155168"/>
                </a:lnTo>
                <a:lnTo>
                  <a:pt x="41389" y="91135"/>
                </a:lnTo>
                <a:lnTo>
                  <a:pt x="91122" y="41389"/>
                </a:lnTo>
                <a:lnTo>
                  <a:pt x="155168" y="14846"/>
                </a:lnTo>
                <a:lnTo>
                  <a:pt x="190347" y="11417"/>
                </a:lnTo>
                <a:lnTo>
                  <a:pt x="225513" y="14846"/>
                </a:lnTo>
                <a:lnTo>
                  <a:pt x="289560" y="41389"/>
                </a:lnTo>
                <a:lnTo>
                  <a:pt x="339305" y="91135"/>
                </a:lnTo>
                <a:lnTo>
                  <a:pt x="365836" y="155168"/>
                </a:lnTo>
                <a:lnTo>
                  <a:pt x="369277" y="190347"/>
                </a:lnTo>
                <a:lnTo>
                  <a:pt x="369277" y="127304"/>
                </a:lnTo>
                <a:lnTo>
                  <a:pt x="348818" y="84823"/>
                </a:lnTo>
                <a:lnTo>
                  <a:pt x="295897" y="31864"/>
                </a:lnTo>
                <a:lnTo>
                  <a:pt x="253390" y="11417"/>
                </a:lnTo>
                <a:lnTo>
                  <a:pt x="227761" y="3657"/>
                </a:lnTo>
                <a:lnTo>
                  <a:pt x="190347" y="0"/>
                </a:lnTo>
                <a:lnTo>
                  <a:pt x="152920" y="3657"/>
                </a:lnTo>
                <a:lnTo>
                  <a:pt x="117462" y="14389"/>
                </a:lnTo>
                <a:lnTo>
                  <a:pt x="55765" y="55765"/>
                </a:lnTo>
                <a:lnTo>
                  <a:pt x="14389" y="117462"/>
                </a:lnTo>
                <a:lnTo>
                  <a:pt x="0" y="190347"/>
                </a:lnTo>
                <a:lnTo>
                  <a:pt x="3644" y="227761"/>
                </a:lnTo>
                <a:lnTo>
                  <a:pt x="31864" y="295897"/>
                </a:lnTo>
                <a:lnTo>
                  <a:pt x="84797" y="348818"/>
                </a:lnTo>
                <a:lnTo>
                  <a:pt x="152920" y="377037"/>
                </a:lnTo>
                <a:lnTo>
                  <a:pt x="190347" y="380695"/>
                </a:lnTo>
                <a:lnTo>
                  <a:pt x="227761" y="377037"/>
                </a:lnTo>
                <a:lnTo>
                  <a:pt x="253390" y="369277"/>
                </a:lnTo>
                <a:lnTo>
                  <a:pt x="263232" y="366306"/>
                </a:lnTo>
                <a:lnTo>
                  <a:pt x="324929" y="324929"/>
                </a:lnTo>
                <a:lnTo>
                  <a:pt x="366306" y="263232"/>
                </a:lnTo>
                <a:lnTo>
                  <a:pt x="377037" y="227761"/>
                </a:lnTo>
                <a:lnTo>
                  <a:pt x="380695" y="190347"/>
                </a:lnTo>
                <a:close/>
              </a:path>
            </a:pathLst>
          </a:custGeom>
          <a:solidFill>
            <a:srgbClr val="3D2E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81EECD5-E7BE-4E70-AA22-20BDC5B34BFC}"/>
              </a:ext>
            </a:extLst>
          </p:cNvPr>
          <p:cNvSpPr/>
          <p:nvPr/>
        </p:nvSpPr>
        <p:spPr>
          <a:xfrm>
            <a:off x="11554765" y="728297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37527" y="189903"/>
                </a:moveTo>
                <a:lnTo>
                  <a:pt x="330009" y="143230"/>
                </a:lnTo>
                <a:lnTo>
                  <a:pt x="309054" y="102704"/>
                </a:lnTo>
                <a:lnTo>
                  <a:pt x="277088" y="70751"/>
                </a:lnTo>
                <a:lnTo>
                  <a:pt x="236562" y="49784"/>
                </a:lnTo>
                <a:lnTo>
                  <a:pt x="189890" y="42265"/>
                </a:lnTo>
                <a:lnTo>
                  <a:pt x="143230" y="49784"/>
                </a:lnTo>
                <a:lnTo>
                  <a:pt x="102704" y="70751"/>
                </a:lnTo>
                <a:lnTo>
                  <a:pt x="70739" y="102704"/>
                </a:lnTo>
                <a:lnTo>
                  <a:pt x="49784" y="143230"/>
                </a:lnTo>
                <a:lnTo>
                  <a:pt x="42252" y="189903"/>
                </a:lnTo>
                <a:lnTo>
                  <a:pt x="49784" y="236562"/>
                </a:lnTo>
                <a:lnTo>
                  <a:pt x="70739" y="277088"/>
                </a:lnTo>
                <a:lnTo>
                  <a:pt x="102704" y="309054"/>
                </a:lnTo>
                <a:lnTo>
                  <a:pt x="143230" y="330009"/>
                </a:lnTo>
                <a:lnTo>
                  <a:pt x="189890" y="337540"/>
                </a:lnTo>
                <a:lnTo>
                  <a:pt x="236562" y="330009"/>
                </a:lnTo>
                <a:lnTo>
                  <a:pt x="277088" y="309054"/>
                </a:lnTo>
                <a:lnTo>
                  <a:pt x="309054" y="277088"/>
                </a:lnTo>
                <a:lnTo>
                  <a:pt x="330009" y="236562"/>
                </a:lnTo>
                <a:lnTo>
                  <a:pt x="337527" y="189903"/>
                </a:lnTo>
                <a:close/>
              </a:path>
              <a:path w="381000" h="381000">
                <a:moveTo>
                  <a:pt x="380695" y="190347"/>
                </a:moveTo>
                <a:lnTo>
                  <a:pt x="377037" y="152933"/>
                </a:lnTo>
                <a:lnTo>
                  <a:pt x="369277" y="127304"/>
                </a:lnTo>
                <a:lnTo>
                  <a:pt x="369277" y="190347"/>
                </a:lnTo>
                <a:lnTo>
                  <a:pt x="365836" y="225526"/>
                </a:lnTo>
                <a:lnTo>
                  <a:pt x="339305" y="289560"/>
                </a:lnTo>
                <a:lnTo>
                  <a:pt x="289560" y="339305"/>
                </a:lnTo>
                <a:lnTo>
                  <a:pt x="225513" y="365848"/>
                </a:lnTo>
                <a:lnTo>
                  <a:pt x="190347" y="369277"/>
                </a:lnTo>
                <a:lnTo>
                  <a:pt x="155168" y="365848"/>
                </a:lnTo>
                <a:lnTo>
                  <a:pt x="91122" y="339305"/>
                </a:lnTo>
                <a:lnTo>
                  <a:pt x="41389" y="289560"/>
                </a:lnTo>
                <a:lnTo>
                  <a:pt x="14846" y="225526"/>
                </a:lnTo>
                <a:lnTo>
                  <a:pt x="11404" y="190347"/>
                </a:lnTo>
                <a:lnTo>
                  <a:pt x="14846" y="155168"/>
                </a:lnTo>
                <a:lnTo>
                  <a:pt x="41389" y="91135"/>
                </a:lnTo>
                <a:lnTo>
                  <a:pt x="91122" y="41389"/>
                </a:lnTo>
                <a:lnTo>
                  <a:pt x="155168" y="14846"/>
                </a:lnTo>
                <a:lnTo>
                  <a:pt x="190347" y="11417"/>
                </a:lnTo>
                <a:lnTo>
                  <a:pt x="225513" y="14846"/>
                </a:lnTo>
                <a:lnTo>
                  <a:pt x="289560" y="41389"/>
                </a:lnTo>
                <a:lnTo>
                  <a:pt x="339305" y="91135"/>
                </a:lnTo>
                <a:lnTo>
                  <a:pt x="365836" y="155168"/>
                </a:lnTo>
                <a:lnTo>
                  <a:pt x="369277" y="190347"/>
                </a:lnTo>
                <a:lnTo>
                  <a:pt x="369277" y="127304"/>
                </a:lnTo>
                <a:lnTo>
                  <a:pt x="348818" y="84823"/>
                </a:lnTo>
                <a:lnTo>
                  <a:pt x="295897" y="31864"/>
                </a:lnTo>
                <a:lnTo>
                  <a:pt x="253390" y="11417"/>
                </a:lnTo>
                <a:lnTo>
                  <a:pt x="227761" y="3657"/>
                </a:lnTo>
                <a:lnTo>
                  <a:pt x="190347" y="0"/>
                </a:lnTo>
                <a:lnTo>
                  <a:pt x="152920" y="3657"/>
                </a:lnTo>
                <a:lnTo>
                  <a:pt x="117462" y="14389"/>
                </a:lnTo>
                <a:lnTo>
                  <a:pt x="55765" y="55765"/>
                </a:lnTo>
                <a:lnTo>
                  <a:pt x="14389" y="117462"/>
                </a:lnTo>
                <a:lnTo>
                  <a:pt x="0" y="190347"/>
                </a:lnTo>
                <a:lnTo>
                  <a:pt x="3644" y="227761"/>
                </a:lnTo>
                <a:lnTo>
                  <a:pt x="31864" y="295897"/>
                </a:lnTo>
                <a:lnTo>
                  <a:pt x="84797" y="348818"/>
                </a:lnTo>
                <a:lnTo>
                  <a:pt x="152920" y="377037"/>
                </a:lnTo>
                <a:lnTo>
                  <a:pt x="190347" y="380695"/>
                </a:lnTo>
                <a:lnTo>
                  <a:pt x="227761" y="377037"/>
                </a:lnTo>
                <a:lnTo>
                  <a:pt x="253390" y="369277"/>
                </a:lnTo>
                <a:lnTo>
                  <a:pt x="263232" y="366306"/>
                </a:lnTo>
                <a:lnTo>
                  <a:pt x="324929" y="324929"/>
                </a:lnTo>
                <a:lnTo>
                  <a:pt x="366306" y="263232"/>
                </a:lnTo>
                <a:lnTo>
                  <a:pt x="377037" y="227761"/>
                </a:lnTo>
                <a:lnTo>
                  <a:pt x="380695" y="190347"/>
                </a:lnTo>
                <a:close/>
              </a:path>
            </a:pathLst>
          </a:custGeom>
          <a:solidFill>
            <a:srgbClr val="3D2E5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11000" y="1028700"/>
            <a:ext cx="5908675" cy="3962400"/>
            <a:chOff x="8074365" y="1737422"/>
            <a:chExt cx="9185275" cy="6812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4365" y="1737422"/>
              <a:ext cx="9184933" cy="68121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8006" y="2149894"/>
              <a:ext cx="8666156" cy="6097775"/>
            </a:xfrm>
            <a:prstGeom prst="rect">
              <a:avLst/>
            </a:prstGeom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27F9B629-A705-4BA8-BF10-BCF8C3D2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838" y="2552700"/>
            <a:ext cx="8698362" cy="443198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uz-Cyrl-UZ" sz="3200" dirty="0">
                <a:solidFill>
                  <a:schemeClr val="accent5">
                    <a:lumMod val="75000"/>
                  </a:schemeClr>
                </a:solidFill>
              </a:rPr>
              <a:t>Мақсад қўйиш шунчаки мақсад қўйишдан иборат эмас, уни аниқ рэжалаштириш кэрак бўлади </a:t>
            </a:r>
            <a:br>
              <a:rPr lang="uz-Cyrl-UZ" sz="32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uz-Cyrl-UZ" sz="32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uz-Cyrl-UZ" sz="32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uz-Cyrl-UZ" sz="32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uz-Cyrl-UZ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uz-Cyrl-UZ" sz="3200" dirty="0">
                <a:solidFill>
                  <a:schemeClr val="accent5">
                    <a:lumMod val="75000"/>
                  </a:schemeClr>
                </a:solidFill>
              </a:rPr>
              <a:t>Ўзгариш нималардан </a:t>
            </a:r>
            <a:br>
              <a:rPr lang="uz-Cyrl-UZ" sz="32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uz-Cyrl-UZ" sz="3200" dirty="0">
                <a:solidFill>
                  <a:schemeClr val="accent5">
                    <a:lumMod val="75000"/>
                  </a:schemeClr>
                </a:solidFill>
              </a:rPr>
              <a:t>бошланади?</a:t>
            </a:r>
            <a:endParaRPr lang="ru-RU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9546A6-15A4-4365-A7ED-67BD1AB5C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345" y="5764531"/>
            <a:ext cx="6507704" cy="3253852"/>
          </a:xfrm>
          <a:prstGeom prst="rect">
            <a:avLst/>
          </a:prstGeom>
        </p:spPr>
      </p:pic>
      <p:pic>
        <p:nvPicPr>
          <p:cNvPr id="11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EFFF2B92-F111-45BB-AAC8-D97646677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512064" y="2400300"/>
            <a:ext cx="8293418" cy="518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41300" marR="5080" indent="-457200">
              <a:lnSpc>
                <a:spcPct val="9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uz-Cyrl-UZ" sz="4800" dirty="0">
                <a:solidFill>
                  <a:srgbClr val="7030A0"/>
                </a:solidFill>
              </a:rPr>
              <a:t>Фикрлашни ва ўзингизни ўзгартиринг</a:t>
            </a:r>
          </a:p>
          <a:p>
            <a:pPr marL="241300" marR="5080" indent="-457200">
              <a:lnSpc>
                <a:spcPct val="9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endParaRPr lang="uz-Cyrl-UZ" sz="4800" dirty="0">
              <a:solidFill>
                <a:srgbClr val="7030A0"/>
              </a:solidFill>
            </a:endParaRPr>
          </a:p>
          <a:p>
            <a:pPr marL="241300" marR="5080" indent="-457200">
              <a:lnSpc>
                <a:spcPct val="9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uz-Cyrl-UZ" sz="4800" dirty="0">
                <a:solidFill>
                  <a:srgbClr val="7030A0"/>
                </a:solidFill>
              </a:rPr>
              <a:t>Ўзингиз ўзгармас экансиз, хэч нарса ўзгармайди</a:t>
            </a:r>
            <a:endParaRPr lang="en-US" sz="4800" dirty="0">
              <a:solidFill>
                <a:srgbClr val="7030A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27360" y="-25071"/>
            <a:ext cx="9560641" cy="10312071"/>
            <a:chOff x="5818240" y="-1"/>
            <a:chExt cx="6373761" cy="687471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683292A-5F3A-42C3-8DBF-0D4157FE0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6" r="21194" b="1"/>
          <a:stretch/>
        </p:blipFill>
        <p:spPr>
          <a:xfrm>
            <a:off x="11562588" y="2729517"/>
            <a:ext cx="6213348" cy="6213281"/>
          </a:xfrm>
          <a:prstGeom prst="rect">
            <a:avLst/>
          </a:prstGeom>
        </p:spPr>
      </p:pic>
      <p:pic>
        <p:nvPicPr>
          <p:cNvPr id="25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E2A8E2C4-AFDB-45EF-8D54-75A6D0784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3382" cy="17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52698" y="8524136"/>
            <a:ext cx="723900" cy="685800"/>
          </a:xfrm>
          <a:custGeom>
            <a:avLst/>
            <a:gdLst/>
            <a:ahLst/>
            <a:cxnLst/>
            <a:rect l="l" t="t" r="r" b="b"/>
            <a:pathLst>
              <a:path w="723900" h="685800">
                <a:moveTo>
                  <a:pt x="723829" y="685799"/>
                </a:moveTo>
                <a:lnTo>
                  <a:pt x="0" y="685799"/>
                </a:lnTo>
                <a:lnTo>
                  <a:pt x="0" y="0"/>
                </a:lnTo>
                <a:lnTo>
                  <a:pt x="723829" y="0"/>
                </a:lnTo>
                <a:lnTo>
                  <a:pt x="723829" y="685799"/>
                </a:lnTo>
                <a:close/>
              </a:path>
            </a:pathLst>
          </a:custGeom>
          <a:solidFill>
            <a:srgbClr val="D4E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87700" y="682561"/>
            <a:ext cx="1019175" cy="1019175"/>
          </a:xfrm>
          <a:custGeom>
            <a:avLst/>
            <a:gdLst/>
            <a:ahLst/>
            <a:cxnLst/>
            <a:rect l="l" t="t" r="r" b="b"/>
            <a:pathLst>
              <a:path w="1019175" h="1019175">
                <a:moveTo>
                  <a:pt x="1019174" y="1019174"/>
                </a:moveTo>
                <a:lnTo>
                  <a:pt x="0" y="1019174"/>
                </a:lnTo>
                <a:lnTo>
                  <a:pt x="0" y="0"/>
                </a:lnTo>
                <a:lnTo>
                  <a:pt x="1019174" y="0"/>
                </a:lnTo>
                <a:lnTo>
                  <a:pt x="1019174" y="1019174"/>
                </a:lnTo>
                <a:close/>
              </a:path>
            </a:pathLst>
          </a:custGeom>
          <a:solidFill>
            <a:srgbClr val="ECB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022" y="8922501"/>
            <a:ext cx="1914525" cy="676275"/>
          </a:xfrm>
          <a:custGeom>
            <a:avLst/>
            <a:gdLst/>
            <a:ahLst/>
            <a:cxnLst/>
            <a:rect l="l" t="t" r="r" b="b"/>
            <a:pathLst>
              <a:path w="1914525" h="676275">
                <a:moveTo>
                  <a:pt x="1914280" y="676274"/>
                </a:moveTo>
                <a:lnTo>
                  <a:pt x="0" y="676274"/>
                </a:lnTo>
                <a:lnTo>
                  <a:pt x="0" y="0"/>
                </a:lnTo>
                <a:lnTo>
                  <a:pt x="1914280" y="0"/>
                </a:lnTo>
                <a:lnTo>
                  <a:pt x="1914280" y="676274"/>
                </a:lnTo>
                <a:close/>
              </a:path>
            </a:pathLst>
          </a:custGeom>
          <a:solidFill>
            <a:srgbClr val="ECB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3000" y="4253435"/>
            <a:ext cx="17594977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700" dirty="0">
                <a:solidFill>
                  <a:schemeClr val="accent4">
                    <a:lumMod val="50000"/>
                  </a:schemeClr>
                </a:solidFill>
              </a:rPr>
              <a:t>‘</a:t>
            </a:r>
            <a:r>
              <a:rPr lang="uz-Cyrl-UZ" sz="4800" spc="700" dirty="0">
                <a:solidFill>
                  <a:schemeClr val="accent4">
                    <a:lumMod val="50000"/>
                  </a:schemeClr>
                </a:solidFill>
              </a:rPr>
              <a:t>Ишончингиз сизнинг дўстингиз ёки душманингиз</a:t>
            </a:r>
            <a:r>
              <a:rPr lang="en-US" sz="4800" spc="360" dirty="0">
                <a:solidFill>
                  <a:schemeClr val="accent4">
                    <a:lumMod val="50000"/>
                  </a:schemeClr>
                </a:solidFill>
              </a:rPr>
              <a:t>’</a:t>
            </a:r>
            <a:r>
              <a:rPr sz="4800" spc="695" dirty="0"/>
              <a:t>Video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5938382" y="8647217"/>
            <a:ext cx="1323975" cy="609600"/>
            <a:chOff x="15938382" y="8647217"/>
            <a:chExt cx="1323975" cy="609600"/>
          </a:xfrm>
        </p:grpSpPr>
        <p:sp>
          <p:nvSpPr>
            <p:cNvPr id="9" name="object 9"/>
            <p:cNvSpPr/>
            <p:nvPr/>
          </p:nvSpPr>
          <p:spPr>
            <a:xfrm>
              <a:off x="15938382" y="8647217"/>
              <a:ext cx="1323975" cy="609600"/>
            </a:xfrm>
            <a:custGeom>
              <a:avLst/>
              <a:gdLst/>
              <a:ahLst/>
              <a:cxnLst/>
              <a:rect l="l" t="t" r="r" b="b"/>
              <a:pathLst>
                <a:path w="1323975" h="609600">
                  <a:moveTo>
                    <a:pt x="1323709" y="609599"/>
                  </a:moveTo>
                  <a:lnTo>
                    <a:pt x="0" y="609599"/>
                  </a:lnTo>
                  <a:lnTo>
                    <a:pt x="0" y="0"/>
                  </a:lnTo>
                  <a:lnTo>
                    <a:pt x="1323709" y="0"/>
                  </a:lnTo>
                  <a:lnTo>
                    <a:pt x="1323709" y="609599"/>
                  </a:lnTo>
                  <a:close/>
                </a:path>
              </a:pathLst>
            </a:custGeom>
            <a:solidFill>
              <a:srgbClr val="DE78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56957" y="8952761"/>
              <a:ext cx="671830" cy="0"/>
            </a:xfrm>
            <a:custGeom>
              <a:avLst/>
              <a:gdLst/>
              <a:ahLst/>
              <a:cxnLst/>
              <a:rect l="l" t="t" r="r" b="b"/>
              <a:pathLst>
                <a:path w="671830">
                  <a:moveTo>
                    <a:pt x="0" y="0"/>
                  </a:moveTo>
                  <a:lnTo>
                    <a:pt x="671388" y="0"/>
                  </a:lnTo>
                </a:path>
              </a:pathLst>
            </a:custGeom>
            <a:ln w="57150">
              <a:solidFill>
                <a:srgbClr val="FBF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28053" y="8867036"/>
              <a:ext cx="114935" cy="171450"/>
            </a:xfrm>
            <a:custGeom>
              <a:avLst/>
              <a:gdLst/>
              <a:ahLst/>
              <a:cxnLst/>
              <a:rect l="l" t="t" r="r" b="b"/>
              <a:pathLst>
                <a:path w="114934" h="171450">
                  <a:moveTo>
                    <a:pt x="0" y="0"/>
                  </a:moveTo>
                  <a:lnTo>
                    <a:pt x="114621" y="85724"/>
                  </a:lnTo>
                  <a:lnTo>
                    <a:pt x="0" y="171449"/>
                  </a:lnTo>
                </a:path>
              </a:pathLst>
            </a:custGeom>
            <a:ln w="57261">
              <a:solidFill>
                <a:srgbClr val="FBF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3D70E4-8868-4410-A551-8C4CD9D598E4}"/>
              </a:ext>
            </a:extLst>
          </p:cNvPr>
          <p:cNvSpPr txBox="1"/>
          <p:nvPr/>
        </p:nvSpPr>
        <p:spPr>
          <a:xfrm>
            <a:off x="3381941" y="2488771"/>
            <a:ext cx="11524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z-Cyrl-UZ" sz="4800" b="1" dirty="0">
                <a:solidFill>
                  <a:schemeClr val="accent4">
                    <a:lumMod val="50000"/>
                  </a:schemeClr>
                </a:solidFill>
              </a:rPr>
              <a:t>Мухит иродадан кўра кучли хисобланади </a:t>
            </a:r>
            <a:endParaRPr lang="ru-RU" sz="4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3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8A554367-97D6-4ABA-841F-2111F28B6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6161" y="3719642"/>
            <a:ext cx="2600326" cy="2152650"/>
          </a:xfrm>
          <a:custGeom>
            <a:avLst/>
            <a:gdLst/>
            <a:ahLst/>
            <a:cxnLst/>
            <a:rect l="l" t="t" r="r" b="b"/>
            <a:pathLst>
              <a:path w="2600325" h="2152650">
                <a:moveTo>
                  <a:pt x="2600260" y="2152650"/>
                </a:moveTo>
                <a:lnTo>
                  <a:pt x="0" y="2152650"/>
                </a:lnTo>
                <a:lnTo>
                  <a:pt x="0" y="0"/>
                </a:lnTo>
                <a:lnTo>
                  <a:pt x="2600260" y="0"/>
                </a:lnTo>
                <a:lnTo>
                  <a:pt x="2600260" y="2152650"/>
                </a:lnTo>
                <a:close/>
              </a:path>
            </a:pathLst>
          </a:custGeom>
          <a:solidFill>
            <a:srgbClr val="ECB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 rot="5400000">
            <a:off x="4546993" y="3146949"/>
            <a:ext cx="1952625" cy="78587"/>
          </a:xfrm>
          <a:custGeom>
            <a:avLst/>
            <a:gdLst/>
            <a:ahLst/>
            <a:cxnLst/>
            <a:rect l="l" t="t" r="r" b="b"/>
            <a:pathLst>
              <a:path w="1952625" h="581025">
                <a:moveTo>
                  <a:pt x="1952325" y="581024"/>
                </a:moveTo>
                <a:lnTo>
                  <a:pt x="0" y="581024"/>
                </a:lnTo>
                <a:lnTo>
                  <a:pt x="0" y="0"/>
                </a:lnTo>
                <a:lnTo>
                  <a:pt x="1952325" y="0"/>
                </a:lnTo>
                <a:lnTo>
                  <a:pt x="1952325" y="581024"/>
                </a:lnTo>
                <a:close/>
              </a:path>
            </a:pathLst>
          </a:custGeom>
          <a:solidFill>
            <a:srgbClr val="D4E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6487" y="2095500"/>
            <a:ext cx="11188638" cy="114430"/>
          </a:xfrm>
          <a:custGeom>
            <a:avLst/>
            <a:gdLst/>
            <a:ahLst/>
            <a:cxnLst/>
            <a:rect l="l" t="t" r="r" b="b"/>
            <a:pathLst>
              <a:path w="1209675" h="485775">
                <a:moveTo>
                  <a:pt x="1209551" y="485775"/>
                </a:moveTo>
                <a:lnTo>
                  <a:pt x="0" y="485775"/>
                </a:lnTo>
                <a:lnTo>
                  <a:pt x="0" y="0"/>
                </a:lnTo>
                <a:lnTo>
                  <a:pt x="1209551" y="0"/>
                </a:lnTo>
                <a:lnTo>
                  <a:pt x="1209551" y="485775"/>
                </a:lnTo>
                <a:close/>
              </a:path>
            </a:pathLst>
          </a:custGeom>
          <a:solidFill>
            <a:srgbClr val="ECB3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28305" y="0"/>
            <a:ext cx="714375" cy="1606550"/>
          </a:xfrm>
          <a:custGeom>
            <a:avLst/>
            <a:gdLst/>
            <a:ahLst/>
            <a:cxnLst/>
            <a:rect l="l" t="t" r="r" b="b"/>
            <a:pathLst>
              <a:path w="714375" h="1606550">
                <a:moveTo>
                  <a:pt x="0" y="1606200"/>
                </a:moveTo>
                <a:lnTo>
                  <a:pt x="0" y="0"/>
                </a:lnTo>
                <a:lnTo>
                  <a:pt x="714375" y="0"/>
                </a:lnTo>
                <a:lnTo>
                  <a:pt x="714375" y="1606200"/>
                </a:lnTo>
                <a:lnTo>
                  <a:pt x="0" y="1606200"/>
                </a:lnTo>
                <a:close/>
              </a:path>
            </a:pathLst>
          </a:custGeom>
          <a:solidFill>
            <a:srgbClr val="D4E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36497" y="5143500"/>
            <a:ext cx="2600325" cy="2152650"/>
          </a:xfrm>
          <a:custGeom>
            <a:avLst/>
            <a:gdLst/>
            <a:ahLst/>
            <a:cxnLst/>
            <a:rect l="l" t="t" r="r" b="b"/>
            <a:pathLst>
              <a:path w="2600325" h="2152650">
                <a:moveTo>
                  <a:pt x="2600260" y="2152650"/>
                </a:moveTo>
                <a:lnTo>
                  <a:pt x="0" y="2152650"/>
                </a:lnTo>
                <a:lnTo>
                  <a:pt x="0" y="0"/>
                </a:lnTo>
                <a:lnTo>
                  <a:pt x="2600260" y="0"/>
                </a:lnTo>
                <a:lnTo>
                  <a:pt x="2600260" y="2152650"/>
                </a:lnTo>
                <a:close/>
              </a:path>
            </a:pathLst>
          </a:custGeom>
          <a:solidFill>
            <a:srgbClr val="D4E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28142" y="3719642"/>
            <a:ext cx="2600325" cy="2152650"/>
          </a:xfrm>
          <a:custGeom>
            <a:avLst/>
            <a:gdLst/>
            <a:ahLst/>
            <a:cxnLst/>
            <a:rect l="l" t="t" r="r" b="b"/>
            <a:pathLst>
              <a:path w="2600325" h="2152650">
                <a:moveTo>
                  <a:pt x="2600260" y="2152650"/>
                </a:moveTo>
                <a:lnTo>
                  <a:pt x="0" y="2152650"/>
                </a:lnTo>
                <a:lnTo>
                  <a:pt x="0" y="0"/>
                </a:lnTo>
                <a:lnTo>
                  <a:pt x="2600260" y="0"/>
                </a:lnTo>
                <a:lnTo>
                  <a:pt x="2600260" y="2152650"/>
                </a:lnTo>
                <a:close/>
              </a:path>
            </a:pathLst>
          </a:custGeom>
          <a:solidFill>
            <a:srgbClr val="ECB38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67045" y="1954545"/>
            <a:ext cx="255397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4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pc="700" dirty="0">
                <a:latin typeface="Arial" panose="020B0604020202020204" pitchFamily="34" charset="0"/>
                <a:cs typeface="Arial" panose="020B0604020202020204" pitchFamily="34" charset="0"/>
              </a:rPr>
              <a:t>oa</a:t>
            </a:r>
            <a:r>
              <a:rPr spc="67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pc="71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94894" y="503034"/>
            <a:ext cx="984021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uz-Cyrl-UZ" sz="4800" b="1" dirty="0">
                <a:solidFill>
                  <a:schemeClr val="accent6">
                    <a:lumMod val="50000"/>
                  </a:schemeClr>
                </a:solidFill>
                <a:latin typeface="Tahoma"/>
                <a:cs typeface="Tahoma"/>
              </a:rPr>
              <a:t>Ўзгаришлар кэтма кэтлиги</a:t>
            </a:r>
            <a:endParaRPr sz="4800" b="1" dirty="0">
              <a:solidFill>
                <a:schemeClr val="accent6">
                  <a:lumMod val="50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36497" y="4585147"/>
            <a:ext cx="28962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uz-Cyrl-UZ" sz="2600" dirty="0">
                <a:latin typeface="Tahoma"/>
                <a:cs typeface="Tahoma"/>
              </a:rPr>
              <a:t>      </a:t>
            </a:r>
            <a:r>
              <a:rPr lang="uz-Cyrl-UZ" sz="2600" b="1" dirty="0">
                <a:highlight>
                  <a:srgbClr val="C0C0C0"/>
                </a:highlight>
                <a:latin typeface="Tahoma"/>
                <a:cs typeface="Tahoma"/>
              </a:rPr>
              <a:t>Харакат</a:t>
            </a:r>
            <a:endParaRPr sz="2600" b="1" dirty="0">
              <a:highlight>
                <a:srgbClr val="C0C0C0"/>
              </a:highlight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580595" y="3208098"/>
            <a:ext cx="24949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uz-Cyrl-UZ" sz="2600" b="1" spc="5" dirty="0">
                <a:highlight>
                  <a:srgbClr val="C0C0C0"/>
                </a:highlight>
                <a:latin typeface="Tahoma"/>
                <a:cs typeface="Tahoma"/>
              </a:rPr>
              <a:t>Кэлажак</a:t>
            </a:r>
            <a:endParaRPr sz="2600" dirty="0">
              <a:highlight>
                <a:srgbClr val="C0C0C0"/>
              </a:highlight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938382" y="8647217"/>
            <a:ext cx="1323975" cy="609600"/>
            <a:chOff x="15938382" y="8647217"/>
            <a:chExt cx="1323975" cy="609600"/>
          </a:xfrm>
        </p:grpSpPr>
        <p:sp>
          <p:nvSpPr>
            <p:cNvPr id="28" name="object 28"/>
            <p:cNvSpPr/>
            <p:nvPr/>
          </p:nvSpPr>
          <p:spPr>
            <a:xfrm>
              <a:off x="15938382" y="8647217"/>
              <a:ext cx="1323975" cy="609600"/>
            </a:xfrm>
            <a:custGeom>
              <a:avLst/>
              <a:gdLst/>
              <a:ahLst/>
              <a:cxnLst/>
              <a:rect l="l" t="t" r="r" b="b"/>
              <a:pathLst>
                <a:path w="1323975" h="609600">
                  <a:moveTo>
                    <a:pt x="1323709" y="609599"/>
                  </a:moveTo>
                  <a:lnTo>
                    <a:pt x="0" y="609599"/>
                  </a:lnTo>
                  <a:lnTo>
                    <a:pt x="0" y="0"/>
                  </a:lnTo>
                  <a:lnTo>
                    <a:pt x="1323709" y="0"/>
                  </a:lnTo>
                  <a:lnTo>
                    <a:pt x="1323709" y="609599"/>
                  </a:lnTo>
                  <a:close/>
                </a:path>
              </a:pathLst>
            </a:custGeom>
            <a:solidFill>
              <a:srgbClr val="DE78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256957" y="8952755"/>
              <a:ext cx="671830" cy="0"/>
            </a:xfrm>
            <a:custGeom>
              <a:avLst/>
              <a:gdLst/>
              <a:ahLst/>
              <a:cxnLst/>
              <a:rect l="l" t="t" r="r" b="b"/>
              <a:pathLst>
                <a:path w="671830">
                  <a:moveTo>
                    <a:pt x="0" y="0"/>
                  </a:moveTo>
                  <a:lnTo>
                    <a:pt x="671388" y="0"/>
                  </a:lnTo>
                </a:path>
              </a:pathLst>
            </a:custGeom>
            <a:ln w="57150">
              <a:solidFill>
                <a:srgbClr val="FBF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828053" y="8867030"/>
              <a:ext cx="114935" cy="171450"/>
            </a:xfrm>
            <a:custGeom>
              <a:avLst/>
              <a:gdLst/>
              <a:ahLst/>
              <a:cxnLst/>
              <a:rect l="l" t="t" r="r" b="b"/>
              <a:pathLst>
                <a:path w="114934" h="171450">
                  <a:moveTo>
                    <a:pt x="0" y="0"/>
                  </a:moveTo>
                  <a:lnTo>
                    <a:pt x="114621" y="85724"/>
                  </a:lnTo>
                  <a:lnTo>
                    <a:pt x="0" y="171449"/>
                  </a:lnTo>
                </a:path>
              </a:pathLst>
            </a:custGeom>
            <a:ln w="57261">
              <a:solidFill>
                <a:srgbClr val="FBF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12">
            <a:extLst>
              <a:ext uri="{FF2B5EF4-FFF2-40B4-BE49-F238E27FC236}">
                <a16:creationId xmlns:a16="http://schemas.microsoft.com/office/drawing/2014/main" id="{626FBAFE-1E54-4EB7-84B1-5B7337B137F0}"/>
              </a:ext>
            </a:extLst>
          </p:cNvPr>
          <p:cNvSpPr txBox="1"/>
          <p:nvPr/>
        </p:nvSpPr>
        <p:spPr>
          <a:xfrm>
            <a:off x="8628448" y="3208098"/>
            <a:ext cx="2896235" cy="42164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uz-Cyrl-UZ" sz="2600" b="1" spc="85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Одат</a:t>
            </a:r>
            <a:endParaRPr sz="2600" b="1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6A9A4D67-77DA-4C8B-AAF8-8499E3A5C346}"/>
              </a:ext>
            </a:extLst>
          </p:cNvPr>
          <p:cNvSpPr txBox="1"/>
          <p:nvPr/>
        </p:nvSpPr>
        <p:spPr>
          <a:xfrm>
            <a:off x="546160" y="3208098"/>
            <a:ext cx="28962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uz-Cyrl-UZ" sz="2600" dirty="0">
                <a:latin typeface="Tahoma"/>
                <a:cs typeface="Tahoma"/>
              </a:rPr>
              <a:t>      </a:t>
            </a:r>
            <a:r>
              <a:rPr lang="uz-Cyrl-UZ" sz="2600" b="1" dirty="0">
                <a:highlight>
                  <a:srgbClr val="C0C0C0"/>
                </a:highlight>
                <a:latin typeface="Tahoma"/>
                <a:cs typeface="Tahoma"/>
              </a:rPr>
              <a:t>Ишонч</a:t>
            </a:r>
            <a:endParaRPr sz="2600" b="1" dirty="0">
              <a:highlight>
                <a:srgbClr val="C0C0C0"/>
              </a:highlight>
              <a:latin typeface="Tahoma"/>
              <a:cs typeface="Tahoma"/>
            </a:endParaRPr>
          </a:p>
        </p:txBody>
      </p:sp>
      <p:sp>
        <p:nvSpPr>
          <p:cNvPr id="34" name="object 2">
            <a:extLst>
              <a:ext uri="{FF2B5EF4-FFF2-40B4-BE49-F238E27FC236}">
                <a16:creationId xmlns:a16="http://schemas.microsoft.com/office/drawing/2014/main" id="{8FCADA06-22D4-4305-B99B-2FB3A6CEAC94}"/>
              </a:ext>
            </a:extLst>
          </p:cNvPr>
          <p:cNvSpPr/>
          <p:nvPr/>
        </p:nvSpPr>
        <p:spPr>
          <a:xfrm>
            <a:off x="7867045" y="3720305"/>
            <a:ext cx="2600325" cy="2152650"/>
          </a:xfrm>
          <a:custGeom>
            <a:avLst/>
            <a:gdLst/>
            <a:ahLst/>
            <a:cxnLst/>
            <a:rect l="l" t="t" r="r" b="b"/>
            <a:pathLst>
              <a:path w="2600325" h="2152650">
                <a:moveTo>
                  <a:pt x="2600260" y="2152650"/>
                </a:moveTo>
                <a:lnTo>
                  <a:pt x="0" y="2152650"/>
                </a:lnTo>
                <a:lnTo>
                  <a:pt x="0" y="0"/>
                </a:lnTo>
                <a:lnTo>
                  <a:pt x="2600260" y="0"/>
                </a:lnTo>
                <a:lnTo>
                  <a:pt x="2600260" y="2152650"/>
                </a:lnTo>
                <a:close/>
              </a:path>
            </a:pathLst>
          </a:custGeom>
          <a:solidFill>
            <a:srgbClr val="ECB38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FC5D9564-7FC3-4702-BCD7-0F804194ED4D}"/>
              </a:ext>
            </a:extLst>
          </p:cNvPr>
          <p:cNvSpPr/>
          <p:nvPr/>
        </p:nvSpPr>
        <p:spPr>
          <a:xfrm>
            <a:off x="11734800" y="5143500"/>
            <a:ext cx="2600325" cy="2152650"/>
          </a:xfrm>
          <a:custGeom>
            <a:avLst/>
            <a:gdLst/>
            <a:ahLst/>
            <a:cxnLst/>
            <a:rect l="l" t="t" r="r" b="b"/>
            <a:pathLst>
              <a:path w="2600325" h="2152650">
                <a:moveTo>
                  <a:pt x="2600260" y="2152650"/>
                </a:moveTo>
                <a:lnTo>
                  <a:pt x="0" y="2152650"/>
                </a:lnTo>
                <a:lnTo>
                  <a:pt x="0" y="0"/>
                </a:lnTo>
                <a:lnTo>
                  <a:pt x="2600260" y="0"/>
                </a:lnTo>
                <a:lnTo>
                  <a:pt x="2600260" y="2152650"/>
                </a:lnTo>
                <a:close/>
              </a:path>
            </a:pathLst>
          </a:custGeom>
          <a:solidFill>
            <a:srgbClr val="D4E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2">
            <a:extLst>
              <a:ext uri="{FF2B5EF4-FFF2-40B4-BE49-F238E27FC236}">
                <a16:creationId xmlns:a16="http://schemas.microsoft.com/office/drawing/2014/main" id="{A0D4F4B6-E01B-4A51-8EDA-07C2EDC1E160}"/>
              </a:ext>
            </a:extLst>
          </p:cNvPr>
          <p:cNvSpPr txBox="1"/>
          <p:nvPr/>
        </p:nvSpPr>
        <p:spPr>
          <a:xfrm>
            <a:off x="11511388" y="4585147"/>
            <a:ext cx="28962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uz-Cyrl-UZ" sz="2600" b="1" spc="15" dirty="0">
                <a:latin typeface="Tahoma"/>
                <a:cs typeface="Tahoma"/>
              </a:rPr>
              <a:t>     </a:t>
            </a:r>
            <a:r>
              <a:rPr lang="uz-Cyrl-UZ" sz="2600" b="1" spc="15" dirty="0">
                <a:highlight>
                  <a:srgbClr val="C0C0C0"/>
                </a:highlight>
                <a:latin typeface="Tahoma"/>
                <a:cs typeface="Tahoma"/>
              </a:rPr>
              <a:t>Характэр</a:t>
            </a:r>
            <a:endParaRPr sz="2600" dirty="0">
              <a:highlight>
                <a:srgbClr val="C0C0C0"/>
              </a:highlight>
              <a:latin typeface="Tahoma"/>
              <a:cs typeface="Tahoma"/>
            </a:endParaRPr>
          </a:p>
        </p:txBody>
      </p:sp>
      <p:pic>
        <p:nvPicPr>
          <p:cNvPr id="38" name="Graphic 37" descr="Aspiration outline">
            <a:extLst>
              <a:ext uri="{FF2B5EF4-FFF2-40B4-BE49-F238E27FC236}">
                <a16:creationId xmlns:a16="http://schemas.microsoft.com/office/drawing/2014/main" id="{A3B59FB5-5DAC-4D6F-BB39-35E9B50CD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252" y="5495925"/>
            <a:ext cx="1524000" cy="1447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0D931EB-4124-4486-9675-E3C3AF604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63" y="3898951"/>
            <a:ext cx="1952626" cy="17940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F41D8C-402D-4DFB-8A10-FCFA5FE4A9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730"/>
          <a:stretch/>
        </p:blipFill>
        <p:spPr>
          <a:xfrm>
            <a:off x="8143885" y="3972225"/>
            <a:ext cx="2000230" cy="16474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33801A8-ED5C-4EFF-ABE6-B8AB3E9CD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8162" y="5309396"/>
            <a:ext cx="1983341" cy="1820858"/>
          </a:xfrm>
          <a:prstGeom prst="rect">
            <a:avLst/>
          </a:prstGeom>
        </p:spPr>
      </p:pic>
      <p:pic>
        <p:nvPicPr>
          <p:cNvPr id="2052" name="Picture 4" descr="Marketing, present, presentation, report, results, statement, target icon -  Download on Iconfinder">
            <a:extLst>
              <a:ext uri="{FF2B5EF4-FFF2-40B4-BE49-F238E27FC236}">
                <a16:creationId xmlns:a16="http://schemas.microsoft.com/office/drawing/2014/main" id="{F906D9E5-3F04-4610-A73F-C180B4857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779" y="3886311"/>
            <a:ext cx="2139578" cy="19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bject 5">
            <a:extLst>
              <a:ext uri="{FF2B5EF4-FFF2-40B4-BE49-F238E27FC236}">
                <a16:creationId xmlns:a16="http://schemas.microsoft.com/office/drawing/2014/main" id="{76373CE2-A731-4B17-B3EF-04693B2CD37D}"/>
              </a:ext>
            </a:extLst>
          </p:cNvPr>
          <p:cNvSpPr/>
          <p:nvPr/>
        </p:nvSpPr>
        <p:spPr>
          <a:xfrm rot="5400000">
            <a:off x="11709855" y="3146949"/>
            <a:ext cx="1952625" cy="78587"/>
          </a:xfrm>
          <a:custGeom>
            <a:avLst/>
            <a:gdLst/>
            <a:ahLst/>
            <a:cxnLst/>
            <a:rect l="l" t="t" r="r" b="b"/>
            <a:pathLst>
              <a:path w="1952625" h="581025">
                <a:moveTo>
                  <a:pt x="1952325" y="581024"/>
                </a:moveTo>
                <a:lnTo>
                  <a:pt x="0" y="581024"/>
                </a:lnTo>
                <a:lnTo>
                  <a:pt x="0" y="0"/>
                </a:lnTo>
                <a:lnTo>
                  <a:pt x="1952325" y="0"/>
                </a:lnTo>
                <a:lnTo>
                  <a:pt x="1952325" y="581024"/>
                </a:lnTo>
                <a:close/>
              </a:path>
            </a:pathLst>
          </a:custGeom>
          <a:solidFill>
            <a:srgbClr val="D4E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BE347C29-27BE-40D7-AE10-DE884B36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96601" y="-38100"/>
            <a:ext cx="7391434" cy="3810000"/>
          </a:xfrm>
          <a:custGeom>
            <a:avLst/>
            <a:gdLst/>
            <a:ahLst/>
            <a:cxnLst/>
            <a:rect l="l" t="t" r="r" b="b"/>
            <a:pathLst>
              <a:path w="6893559" h="3810000">
                <a:moveTo>
                  <a:pt x="6893524" y="3809999"/>
                </a:moveTo>
                <a:lnTo>
                  <a:pt x="0" y="3809999"/>
                </a:lnTo>
                <a:lnTo>
                  <a:pt x="0" y="0"/>
                </a:lnTo>
                <a:lnTo>
                  <a:pt x="6893524" y="0"/>
                </a:lnTo>
                <a:lnTo>
                  <a:pt x="6893524" y="3809999"/>
                </a:lnTo>
                <a:close/>
              </a:path>
            </a:pathLst>
          </a:custGeom>
          <a:solidFill>
            <a:srgbClr val="3D2E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3461" y="3347281"/>
            <a:ext cx="8582660" cy="0"/>
          </a:xfrm>
          <a:custGeom>
            <a:avLst/>
            <a:gdLst/>
            <a:ahLst/>
            <a:cxnLst/>
            <a:rect l="l" t="t" r="r" b="b"/>
            <a:pathLst>
              <a:path w="8582660">
                <a:moveTo>
                  <a:pt x="0" y="0"/>
                </a:moveTo>
                <a:lnTo>
                  <a:pt x="8582035" y="0"/>
                </a:lnTo>
              </a:path>
            </a:pathLst>
          </a:custGeom>
          <a:ln w="9524">
            <a:solidFill>
              <a:srgbClr val="3D2E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3461" y="6939718"/>
            <a:ext cx="8582660" cy="0"/>
          </a:xfrm>
          <a:custGeom>
            <a:avLst/>
            <a:gdLst/>
            <a:ahLst/>
            <a:cxnLst/>
            <a:rect l="l" t="t" r="r" b="b"/>
            <a:pathLst>
              <a:path w="8582660">
                <a:moveTo>
                  <a:pt x="0" y="0"/>
                </a:moveTo>
                <a:lnTo>
                  <a:pt x="8582035" y="0"/>
                </a:lnTo>
              </a:path>
            </a:pathLst>
          </a:custGeom>
          <a:ln w="9524">
            <a:solidFill>
              <a:srgbClr val="3D2E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8249" y="2590153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77230" y="2431218"/>
            <a:ext cx="6737984" cy="432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2600" dirty="0">
                <a:latin typeface="Microsoft Sans Serif"/>
                <a:cs typeface="Microsoft Sans Serif"/>
              </a:rPr>
              <a:t>Z- </a:t>
            </a:r>
            <a:r>
              <a:rPr lang="uz-Cyrl-UZ" sz="2600" dirty="0">
                <a:latin typeface="Microsoft Sans Serif"/>
                <a:cs typeface="Microsoft Sans Serif"/>
              </a:rPr>
              <a:t>Чуқур мулохаза қилиш </a:t>
            </a:r>
            <a:endParaRPr sz="2600" dirty="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399" y="4867275"/>
            <a:ext cx="114300" cy="1142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77230" y="4634852"/>
            <a:ext cx="6630034" cy="432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2600" dirty="0">
                <a:latin typeface="Microsoft Sans Serif"/>
                <a:cs typeface="Microsoft Sans Serif"/>
              </a:rPr>
              <a:t>Y-</a:t>
            </a:r>
            <a:r>
              <a:rPr lang="uz-Cyrl-UZ" sz="2600" dirty="0">
                <a:latin typeface="Microsoft Sans Serif"/>
                <a:cs typeface="Microsoft Sans Serif"/>
              </a:rPr>
              <a:t> Кэнг фарқлаш </a:t>
            </a:r>
            <a:endParaRPr sz="2600" dirty="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399" y="8459711"/>
            <a:ext cx="114300" cy="1142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77230" y="8227289"/>
            <a:ext cx="7200265" cy="432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2600" dirty="0">
                <a:latin typeface="Microsoft Sans Serif"/>
                <a:cs typeface="Microsoft Sans Serif"/>
              </a:rPr>
              <a:t>X-</a:t>
            </a:r>
            <a:r>
              <a:rPr lang="uz-Cyrl-UZ" sz="2600" dirty="0">
                <a:latin typeface="Microsoft Sans Serif"/>
                <a:cs typeface="Microsoft Sans Serif"/>
              </a:rPr>
              <a:t> Узоқни кўра олиш</a:t>
            </a:r>
            <a:endParaRPr sz="2600" dirty="0">
              <a:latin typeface="Microsoft Sans Serif"/>
              <a:cs typeface="Microsoft Sans Serif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282A0-4615-4BAA-99A2-7E6A0606B4BB}"/>
              </a:ext>
            </a:extLst>
          </p:cNvPr>
          <p:cNvSpPr txBox="1"/>
          <p:nvPr/>
        </p:nvSpPr>
        <p:spPr>
          <a:xfrm>
            <a:off x="12363451" y="1008814"/>
            <a:ext cx="92583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4000" b="1" spc="-11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  <a:p>
            <a:pPr marL="12700">
              <a:lnSpc>
                <a:spcPct val="100000"/>
              </a:lnSpc>
            </a:pPr>
            <a:r>
              <a:rPr lang="ru-RU" sz="4000" b="1" spc="-114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</a:t>
            </a:r>
            <a:r>
              <a:rPr lang="ru-RU" sz="4000" b="1" spc="-11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b="1" spc="-114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ўлчамли</a:t>
            </a:r>
            <a:r>
              <a:rPr lang="ru-RU" sz="4000" b="1" spc="-11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b="1" spc="-114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қараш</a:t>
            </a:r>
            <a:endParaRPr lang="ru-RU" sz="4000" b="1" spc="-114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X Y Z Axis Stock Illustrations – 27 X Y Z Axis Stock Illustrations, Vectors  &amp; Clipart - Dreamstime">
            <a:extLst>
              <a:ext uri="{FF2B5EF4-FFF2-40B4-BE49-F238E27FC236}">
                <a16:creationId xmlns:a16="http://schemas.microsoft.com/office/drawing/2014/main" id="{FFE7A391-09E5-48CB-98A5-A95757DFC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05" y="3152725"/>
            <a:ext cx="4609780" cy="398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653F58-3D4B-4AB7-8DBD-EC25AA699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567" y="3753605"/>
            <a:ext cx="7391434" cy="6500812"/>
          </a:xfrm>
          <a:prstGeom prst="rect">
            <a:avLst/>
          </a:prstGeom>
        </p:spPr>
      </p:pic>
      <p:pic>
        <p:nvPicPr>
          <p:cNvPr id="19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91538CBC-F925-4CC0-8791-82E8E3768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38"/>
            <a:ext cx="1758725" cy="195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3132" y="-1000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D2E5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007599" y="3315334"/>
            <a:ext cx="6637655" cy="36095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</a:pPr>
            <a:r>
              <a:rPr lang="uz-Cyrl-UZ" sz="5400" dirty="0">
                <a:latin typeface="Arial"/>
                <a:cs typeface="Arial"/>
              </a:rPr>
              <a:t>АРО учбурчаги </a:t>
            </a:r>
          </a:p>
          <a:p>
            <a:pPr marL="12700" marR="5080">
              <a:lnSpc>
                <a:spcPct val="107600"/>
              </a:lnSpc>
              <a:spcBef>
                <a:spcPts val="100"/>
              </a:spcBef>
            </a:pPr>
            <a:endParaRPr lang="uz-Cyrl-UZ" sz="5400" dirty="0">
              <a:latin typeface="Arial"/>
              <a:cs typeface="Arial"/>
            </a:endParaRPr>
          </a:p>
          <a:p>
            <a:pPr marL="584200" marR="5080" indent="-571500">
              <a:lnSpc>
                <a:spcPct val="1076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uz-Cyrl-UZ" sz="3600" dirty="0">
                <a:latin typeface="Arial"/>
                <a:cs typeface="Arial"/>
              </a:rPr>
              <a:t> А - Мехрибонлик</a:t>
            </a:r>
          </a:p>
          <a:p>
            <a:pPr marL="584200" marR="5080" indent="-571500">
              <a:lnSpc>
                <a:spcPct val="1076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uz-Cyrl-UZ" sz="3600" dirty="0">
                <a:latin typeface="Arial"/>
                <a:cs typeface="Arial"/>
              </a:rPr>
              <a:t> Р - Реаллик </a:t>
            </a:r>
          </a:p>
          <a:p>
            <a:pPr marL="584200" marR="5080" indent="-571500">
              <a:lnSpc>
                <a:spcPct val="1076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uz-Cyrl-UZ" sz="3600" dirty="0">
                <a:latin typeface="Arial"/>
                <a:cs typeface="Arial"/>
              </a:rPr>
              <a:t> О - Мулоқот</a:t>
            </a:r>
          </a:p>
        </p:txBody>
      </p:sp>
      <p:pic>
        <p:nvPicPr>
          <p:cNvPr id="6154" name="Picture 10" descr="Компоненты понимания :: Прочитайте «Треугольник АРО»">
            <a:extLst>
              <a:ext uri="{FF2B5EF4-FFF2-40B4-BE49-F238E27FC236}">
                <a16:creationId xmlns:a16="http://schemas.microsoft.com/office/drawing/2014/main" id="{02610A89-762C-4EE9-BF85-49D9E983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03" y="2476500"/>
            <a:ext cx="4900897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6873" y="-1"/>
            <a:ext cx="6896100" cy="10287000"/>
          </a:xfrm>
          <a:custGeom>
            <a:avLst/>
            <a:gdLst/>
            <a:ahLst/>
            <a:cxnLst/>
            <a:rect l="l" t="t" r="r" b="b"/>
            <a:pathLst>
              <a:path w="6896100" h="10287000">
                <a:moveTo>
                  <a:pt x="6896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896099" y="0"/>
                </a:lnTo>
                <a:lnTo>
                  <a:pt x="6896099" y="10286999"/>
                </a:lnTo>
                <a:close/>
              </a:path>
            </a:pathLst>
          </a:custGeom>
          <a:solidFill>
            <a:srgbClr val="3D2E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829964"/>
            <a:ext cx="4117340" cy="1383712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500" b="1" spc="-114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lang="uz-Cyrl-UZ" sz="2500" b="1" spc="-114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lang="uz-Cyrl-UZ" sz="4000" b="1" spc="-114" dirty="0">
                <a:solidFill>
                  <a:srgbClr val="FFFFFF"/>
                </a:solidFill>
                <a:latin typeface="Courier New"/>
                <a:cs typeface="Courier New"/>
              </a:rPr>
              <a:t>Деминг формула </a:t>
            </a:r>
            <a:endParaRPr sz="40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71162" y="2705100"/>
            <a:ext cx="8582660" cy="0"/>
          </a:xfrm>
          <a:custGeom>
            <a:avLst/>
            <a:gdLst/>
            <a:ahLst/>
            <a:cxnLst/>
            <a:rect l="l" t="t" r="r" b="b"/>
            <a:pathLst>
              <a:path w="8582660">
                <a:moveTo>
                  <a:pt x="0" y="0"/>
                </a:moveTo>
                <a:lnTo>
                  <a:pt x="8582035" y="0"/>
                </a:lnTo>
              </a:path>
            </a:pathLst>
          </a:custGeom>
          <a:ln w="9524">
            <a:solidFill>
              <a:srgbClr val="3D2E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39304" y="4457700"/>
            <a:ext cx="8582660" cy="0"/>
          </a:xfrm>
          <a:custGeom>
            <a:avLst/>
            <a:gdLst/>
            <a:ahLst/>
            <a:cxnLst/>
            <a:rect l="l" t="t" r="r" b="b"/>
            <a:pathLst>
              <a:path w="8582660">
                <a:moveTo>
                  <a:pt x="0" y="0"/>
                </a:moveTo>
                <a:lnTo>
                  <a:pt x="8582035" y="0"/>
                </a:lnTo>
              </a:path>
            </a:pathLst>
          </a:custGeom>
          <a:ln w="9524">
            <a:solidFill>
              <a:srgbClr val="3D2E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3101" y="1960155"/>
            <a:ext cx="114300" cy="1142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21088" y="1566682"/>
            <a:ext cx="7431405" cy="786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uz-Cyrl-UZ" sz="4800" dirty="0">
                <a:latin typeface="Microsoft Sans Serif"/>
                <a:cs typeface="Microsoft Sans Serif"/>
              </a:rPr>
              <a:t>Режалаштир</a:t>
            </a:r>
            <a:endParaRPr sz="4800" dirty="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3101" y="3605296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240601" y="3229929"/>
            <a:ext cx="7280275" cy="786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uz-Cyrl-UZ" sz="4800" dirty="0">
                <a:latin typeface="Microsoft Sans Serif"/>
                <a:cs typeface="Microsoft Sans Serif"/>
              </a:rPr>
              <a:t>Бажар</a:t>
            </a:r>
            <a:endParaRPr sz="4800" dirty="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3101" y="6686548"/>
            <a:ext cx="114300" cy="1142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21088" y="4750026"/>
            <a:ext cx="7180195" cy="786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uz-Cyrl-UZ" sz="4800" dirty="0">
                <a:latin typeface="Microsoft Sans Serif"/>
                <a:cs typeface="Microsoft Sans Serif"/>
              </a:rPr>
              <a:t>Текшир</a:t>
            </a:r>
            <a:endParaRPr sz="4800" dirty="0">
              <a:latin typeface="Microsoft Sans Serif"/>
              <a:cs typeface="Microsoft Sans Serif"/>
            </a:endParaRPr>
          </a:p>
        </p:txBody>
      </p:sp>
      <p:pic>
        <p:nvPicPr>
          <p:cNvPr id="7170" name="Picture 2" descr="Цикл Деминга">
            <a:extLst>
              <a:ext uri="{FF2B5EF4-FFF2-40B4-BE49-F238E27FC236}">
                <a16:creationId xmlns:a16="http://schemas.microsoft.com/office/drawing/2014/main" id="{0A7D3763-AD72-4BE9-8EC7-9A07E5CC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12037"/>
            <a:ext cx="6477000" cy="552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A6B47A6F-1A7C-43CC-B429-C8F91A59BC9E}"/>
              </a:ext>
            </a:extLst>
          </p:cNvPr>
          <p:cNvSpPr/>
          <p:nvPr/>
        </p:nvSpPr>
        <p:spPr>
          <a:xfrm>
            <a:off x="8680677" y="6057900"/>
            <a:ext cx="8582660" cy="0"/>
          </a:xfrm>
          <a:custGeom>
            <a:avLst/>
            <a:gdLst/>
            <a:ahLst/>
            <a:cxnLst/>
            <a:rect l="l" t="t" r="r" b="b"/>
            <a:pathLst>
              <a:path w="8582660">
                <a:moveTo>
                  <a:pt x="0" y="0"/>
                </a:moveTo>
                <a:lnTo>
                  <a:pt x="8582035" y="0"/>
                </a:lnTo>
              </a:path>
            </a:pathLst>
          </a:custGeom>
          <a:ln w="9524">
            <a:solidFill>
              <a:srgbClr val="3D2E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8">
            <a:extLst>
              <a:ext uri="{FF2B5EF4-FFF2-40B4-BE49-F238E27FC236}">
                <a16:creationId xmlns:a16="http://schemas.microsoft.com/office/drawing/2014/main" id="{36B5BCAB-8811-46DD-8A18-E4654FB1216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3101" y="5143500"/>
            <a:ext cx="114300" cy="114299"/>
          </a:xfrm>
          <a:prstGeom prst="rect">
            <a:avLst/>
          </a:prstGeom>
        </p:spPr>
      </p:pic>
      <p:sp>
        <p:nvSpPr>
          <p:cNvPr id="16" name="object 11">
            <a:extLst>
              <a:ext uri="{FF2B5EF4-FFF2-40B4-BE49-F238E27FC236}">
                <a16:creationId xmlns:a16="http://schemas.microsoft.com/office/drawing/2014/main" id="{D0331089-4707-42EB-A979-7AF5A7958296}"/>
              </a:ext>
            </a:extLst>
          </p:cNvPr>
          <p:cNvSpPr txBox="1"/>
          <p:nvPr/>
        </p:nvSpPr>
        <p:spPr>
          <a:xfrm>
            <a:off x="9144000" y="6350225"/>
            <a:ext cx="7180195" cy="786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uz-Cyrl-UZ" sz="4800" dirty="0">
                <a:latin typeface="Microsoft Sans Serif"/>
                <a:cs typeface="Microsoft Sans Serif"/>
              </a:rPr>
              <a:t>Харакат қил</a:t>
            </a:r>
            <a:endParaRPr sz="48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4" descr="AsiaConsultNavoiy - Kanal statistikasi &quot;Asia Consult&quot; Navoiy filiali.  Telegram Analytics">
            <a:extLst>
              <a:ext uri="{FF2B5EF4-FFF2-40B4-BE49-F238E27FC236}">
                <a16:creationId xmlns:a16="http://schemas.microsoft.com/office/drawing/2014/main" id="{01758E2E-CF0E-4B27-833F-048E4C8C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0587" y="2952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220</Words>
  <Application>Microsoft Office PowerPoint</Application>
  <PresentationFormat>Custom</PresentationFormat>
  <Paragraphs>68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Мақсад қўйиш ва эришиш йўллари</vt:lpstr>
      <vt:lpstr>Бугунги сизга етказмоқчи бўлган мавзуларимиз куйидагилар:</vt:lpstr>
      <vt:lpstr>Мақсад қўйиш шунчаки мақсад қўйишдан иборат эмас, уни аниқ рэжалаштириш кэрак бўлади      Ўзгариш нималардан  бошланади?</vt:lpstr>
      <vt:lpstr>PowerPoint Presentation</vt:lpstr>
      <vt:lpstr>‘Ишончингиз сизнинг дўстингиз ёки душманингиз’Video</vt:lpstr>
      <vt:lpstr>Goals</vt:lpstr>
      <vt:lpstr>PowerPoint Presentation</vt:lpstr>
      <vt:lpstr>PowerPoint Presentation</vt:lpstr>
      <vt:lpstr>PowerPoint Presentation</vt:lpstr>
      <vt:lpstr>Парето  қоидаси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Дизайн без названия</dc:title>
  <dc:creator>Xakimova Xursanoy</dc:creator>
  <cp:keywords>DAE7_18tTHE,BAEu3kOa0ls</cp:keywords>
  <cp:lastModifiedBy>Sohrukh Yokubov</cp:lastModifiedBy>
  <cp:revision>2</cp:revision>
  <dcterms:created xsi:type="dcterms:W3CDTF">2022-03-25T22:02:48Z</dcterms:created>
  <dcterms:modified xsi:type="dcterms:W3CDTF">2022-03-26T04:43:05Z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2022-03-25T00:00:00Z</vt:filetime>
  </property>
  <property fmtid="{D5CDD505-2E9C-101B-9397-08002B2CF9AE}" pid="3" name="Creator">
    <vt:lpwstr>Canva</vt:lpwstr>
  </property>
  <property fmtid="{D5CDD505-2E9C-101B-9397-08002B2CF9AE}" pid="4" name="LastSaved">
    <vt:filetime>2022-03-25T00:00:00Z</vt:filetime>
  </property>
</Properties>
</file>